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68" r:id="rId4"/>
    <p:sldId id="258" r:id="rId5"/>
    <p:sldId id="276" r:id="rId6"/>
    <p:sldId id="280" r:id="rId7"/>
    <p:sldId id="277" r:id="rId8"/>
    <p:sldId id="278" r:id="rId9"/>
    <p:sldId id="279" r:id="rId10"/>
    <p:sldId id="260" r:id="rId11"/>
    <p:sldId id="275" r:id="rId12"/>
    <p:sldId id="259" r:id="rId13"/>
    <p:sldId id="261" r:id="rId14"/>
    <p:sldId id="262" r:id="rId15"/>
    <p:sldId id="263" r:id="rId16"/>
    <p:sldId id="264" r:id="rId17"/>
    <p:sldId id="267" r:id="rId18"/>
    <p:sldId id="266" r:id="rId19"/>
    <p:sldId id="265" r:id="rId20"/>
    <p:sldId id="270" r:id="rId21"/>
    <p:sldId id="281" r:id="rId22"/>
    <p:sldId id="271" r:id="rId23"/>
    <p:sldId id="272" r:id="rId24"/>
    <p:sldId id="282" r:id="rId25"/>
    <p:sldId id="273" r:id="rId26"/>
    <p:sldId id="283" r:id="rId27"/>
    <p:sldId id="269"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5890"/>
  </p:normalViewPr>
  <p:slideViewPr>
    <p:cSldViewPr snapToGrid="0" snapToObjects="1">
      <p:cViewPr varScale="1">
        <p:scale>
          <a:sx n="96" d="100"/>
          <a:sy n="96" d="100"/>
        </p:scale>
        <p:origin x="9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DE7B-989B-B14A-9037-B10B6956E8DA}" type="datetimeFigureOut">
              <a:rPr lang="en-US" smtClean="0"/>
              <a:t>11/19/21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DCF1C-FC64-624E-A9CC-1653EC1F8C66}" type="slidenum">
              <a:rPr lang="en-US" smtClean="0"/>
              <a:t>‹#›</a:t>
            </a:fld>
            <a:endParaRPr lang="en-US"/>
          </a:p>
        </p:txBody>
      </p:sp>
    </p:spTree>
    <p:extLst>
      <p:ext uri="{BB962C8B-B14F-4D97-AF65-F5344CB8AC3E}">
        <p14:creationId xmlns:p14="http://schemas.microsoft.com/office/powerpoint/2010/main" val="229594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a:t>
            </a:fld>
            <a:endParaRPr lang="en-US"/>
          </a:p>
        </p:txBody>
      </p:sp>
    </p:spTree>
    <p:extLst>
      <p:ext uri="{BB962C8B-B14F-4D97-AF65-F5344CB8AC3E}">
        <p14:creationId xmlns:p14="http://schemas.microsoft.com/office/powerpoint/2010/main" val="935067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13</a:t>
            </a:fld>
            <a:endParaRPr lang="en-US"/>
          </a:p>
        </p:txBody>
      </p:sp>
    </p:spTree>
    <p:extLst>
      <p:ext uri="{BB962C8B-B14F-4D97-AF65-F5344CB8AC3E}">
        <p14:creationId xmlns:p14="http://schemas.microsoft.com/office/powerpoint/2010/main" val="171621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14</a:t>
            </a:fld>
            <a:endParaRPr lang="en-US"/>
          </a:p>
        </p:txBody>
      </p:sp>
    </p:spTree>
    <p:extLst>
      <p:ext uri="{BB962C8B-B14F-4D97-AF65-F5344CB8AC3E}">
        <p14:creationId xmlns:p14="http://schemas.microsoft.com/office/powerpoint/2010/main" val="1228635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16</a:t>
            </a:fld>
            <a:endParaRPr lang="en-US"/>
          </a:p>
        </p:txBody>
      </p:sp>
    </p:spTree>
    <p:extLst>
      <p:ext uri="{BB962C8B-B14F-4D97-AF65-F5344CB8AC3E}">
        <p14:creationId xmlns:p14="http://schemas.microsoft.com/office/powerpoint/2010/main" val="770472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Plateau pressure = </a:t>
            </a:r>
            <a:r>
              <a:rPr lang="en-US" dirty="0" err="1"/>
              <a:t>PEEPintrinsic</a:t>
            </a:r>
            <a:r>
              <a:rPr lang="en-US" dirty="0"/>
              <a:t> + </a:t>
            </a:r>
            <a:r>
              <a:rPr lang="en-US" dirty="0" err="1"/>
              <a:t>PEEPextrinsic</a:t>
            </a:r>
            <a:r>
              <a:rPr lang="en-US" dirty="0"/>
              <a:t> + Driving Pressure</a:t>
            </a:r>
          </a:p>
          <a:p>
            <a:pPr lvl="1"/>
            <a:r>
              <a:rPr lang="en-US" dirty="0"/>
              <a:t>Driving pressure = the amount of pressure it takes to open the lung to the volume you’re getting. </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The only way to know is to try it. </a:t>
            </a:r>
          </a:p>
          <a:p>
            <a:pPr lvl="1"/>
            <a:endParaRPr lang="en-US" dirty="0"/>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17</a:t>
            </a:fld>
            <a:endParaRPr lang="en-US"/>
          </a:p>
        </p:txBody>
      </p:sp>
    </p:spTree>
    <p:extLst>
      <p:ext uri="{BB962C8B-B14F-4D97-AF65-F5344CB8AC3E}">
        <p14:creationId xmlns:p14="http://schemas.microsoft.com/office/powerpoint/2010/main" val="1724520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Often, we follow the peak pressures IF we are confident that the flow resistance hasn’t changed. </a:t>
            </a:r>
          </a:p>
          <a:p>
            <a:pPr lvl="1"/>
            <a:r>
              <a:rPr lang="en-US" dirty="0"/>
              <a:t>If you can make some guesses based on the Flow-</a:t>
            </a:r>
            <a:r>
              <a:rPr lang="en-US" dirty="0" err="1"/>
              <a:t>Volum</a:t>
            </a:r>
            <a:r>
              <a:rPr lang="en-US" dirty="0"/>
              <a:t> loops, but this is advanced. </a:t>
            </a:r>
          </a:p>
          <a:p>
            <a:pPr lvl="2"/>
            <a:r>
              <a:rPr lang="en-US" dirty="0"/>
              <a:t>If you really can’t figure it out, sometimes you need to sedate the patient to get this info</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19</a:t>
            </a:fld>
            <a:endParaRPr lang="en-US"/>
          </a:p>
        </p:txBody>
      </p:sp>
    </p:spTree>
    <p:extLst>
      <p:ext uri="{BB962C8B-B14F-4D97-AF65-F5344CB8AC3E}">
        <p14:creationId xmlns:p14="http://schemas.microsoft.com/office/powerpoint/2010/main" val="3442847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get an accurate plateau pressure?  If so, do it</a:t>
            </a:r>
          </a:p>
          <a:p>
            <a:pPr lvl="1"/>
            <a:r>
              <a:rPr lang="en-US" dirty="0"/>
              <a:t>If Plat is also high: (static pressure problem)</a:t>
            </a:r>
          </a:p>
          <a:p>
            <a:pPr lvl="2"/>
            <a:r>
              <a:rPr lang="en-US" dirty="0"/>
              <a:t>CXR (PTX, edema, worsening ARDS), </a:t>
            </a:r>
          </a:p>
          <a:p>
            <a:pPr lvl="2"/>
            <a:r>
              <a:rPr lang="en-US" dirty="0"/>
              <a:t>US for pneumothorax/effusion, </a:t>
            </a:r>
          </a:p>
          <a:p>
            <a:pPr lvl="2"/>
            <a:r>
              <a:rPr lang="en-US" dirty="0"/>
              <a:t>titrate the PEEP down if you can</a:t>
            </a:r>
          </a:p>
          <a:p>
            <a:pPr lvl="2"/>
            <a:r>
              <a:rPr lang="en-US" dirty="0"/>
              <a:t>Drop the Vt if you can </a:t>
            </a:r>
          </a:p>
          <a:p>
            <a:pPr lvl="1"/>
            <a:r>
              <a:rPr lang="en-US" dirty="0"/>
              <a:t>If plateau is not high: (flow pressure problem)</a:t>
            </a:r>
          </a:p>
          <a:p>
            <a:pPr lvl="2"/>
            <a:r>
              <a:rPr lang="en-US" dirty="0"/>
              <a:t>Make sure there is no kink in the tubing</a:t>
            </a:r>
          </a:p>
          <a:p>
            <a:pPr lvl="2"/>
            <a:r>
              <a:rPr lang="en-US" dirty="0"/>
              <a:t>Suction out goobers </a:t>
            </a:r>
          </a:p>
          <a:p>
            <a:pPr lvl="2"/>
            <a:r>
              <a:rPr lang="en-US" dirty="0"/>
              <a:t>Give bronchodilators.</a:t>
            </a:r>
          </a:p>
          <a:p>
            <a:pPr lvl="2"/>
            <a:r>
              <a:rPr lang="en-US" dirty="0"/>
              <a:t>Slow the speed the breath is given</a:t>
            </a:r>
          </a:p>
          <a:p>
            <a:r>
              <a:rPr lang="en-US" dirty="0"/>
              <a:t>If you can’t get a plateau pressure – try some things from both, consider sedation if you really need to know. </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20</a:t>
            </a:fld>
            <a:endParaRPr lang="en-US"/>
          </a:p>
        </p:txBody>
      </p:sp>
    </p:spTree>
    <p:extLst>
      <p:ext uri="{BB962C8B-B14F-4D97-AF65-F5344CB8AC3E}">
        <p14:creationId xmlns:p14="http://schemas.microsoft.com/office/powerpoint/2010/main" val="1741154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After giving this presentation, this article and presentation came out in CCM – gives some doubt to sedation dichotomy</a:t>
            </a:r>
          </a:p>
          <a:p>
            <a:endParaRPr lang="en-US" dirty="0"/>
          </a:p>
          <a:p>
            <a:r>
              <a:rPr lang="en-US" dirty="0"/>
              <a:t>Article - https://</a:t>
            </a:r>
            <a:r>
              <a:rPr lang="en-US" dirty="0" err="1"/>
              <a:t>journals.lww.com</a:t>
            </a:r>
            <a:r>
              <a:rPr lang="en-US" dirty="0"/>
              <a:t>/</a:t>
            </a:r>
            <a:r>
              <a:rPr lang="en-US" dirty="0" err="1"/>
              <a:t>ccmjournal</a:t>
            </a:r>
            <a:r>
              <a:rPr lang="en-US" dirty="0"/>
              <a:t>/</a:t>
            </a:r>
            <a:r>
              <a:rPr lang="en-US" dirty="0" err="1"/>
              <a:t>fulltext</a:t>
            </a:r>
            <a:r>
              <a:rPr lang="en-US" dirty="0"/>
              <a:t>/2021/12000/discordance_between_respiratory_drive_and_sedation.9.aspx</a:t>
            </a:r>
          </a:p>
          <a:p>
            <a:r>
              <a:rPr lang="en-US" dirty="0"/>
              <a:t>Editorial - https://</a:t>
            </a:r>
            <a:r>
              <a:rPr lang="en-US" dirty="0" err="1"/>
              <a:t>journals.lww.com</a:t>
            </a:r>
            <a:r>
              <a:rPr lang="en-US" dirty="0"/>
              <a:t>/</a:t>
            </a:r>
            <a:r>
              <a:rPr lang="en-US" dirty="0" err="1"/>
              <a:t>ccmjournal</a:t>
            </a:r>
            <a:r>
              <a:rPr lang="en-US" dirty="0"/>
              <a:t>/</a:t>
            </a:r>
            <a:r>
              <a:rPr lang="en-US" dirty="0" err="1"/>
              <a:t>fulltext</a:t>
            </a:r>
            <a:r>
              <a:rPr lang="en-US" dirty="0"/>
              <a:t>/2021/12000/managing_patient_ventilator_dyssynchrony_.18.aspx</a:t>
            </a:r>
          </a:p>
          <a:p>
            <a:endParaRPr lang="en-US" dirty="0"/>
          </a:p>
          <a:p>
            <a:endParaRPr lang="en-US" dirty="0"/>
          </a:p>
          <a:p>
            <a:r>
              <a:rPr lang="en-US" dirty="0"/>
              <a:t>Their summary of the traditional management: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 factors that affect the respiratory drive are complex (</a:t>
            </a:r>
            <a:r>
              <a:rPr lang="en-US" sz="1200" b="0" i="0" u="none" strike="noStrike"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The normal respiratory pattern generator is in the brain stem and is affected by chemical stimuli (especially pH and to a lesser extent P</a:t>
            </a:r>
            <a:r>
              <a:rPr lang="en-US" sz="1200" b="0" i="0" kern="1200" cap="small" dirty="0">
                <a:solidFill>
                  <a:schemeClr val="tx1"/>
                </a:solidFill>
                <a:effectLst/>
                <a:latin typeface="+mn-lt"/>
                <a:ea typeface="+mn-ea"/>
                <a:cs typeface="+mn-cs"/>
              </a:rPr>
              <a:t>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P</a:t>
            </a:r>
            <a:r>
              <a:rPr lang="en-US" sz="1200" b="0" i="0" kern="1200" cap="small"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mechanical inputs from the lungs and thoracic cage (especially stretch receptors), and the cerebral cortex (voluntary activity, anxiety, pain reflexes). Disease states can profoundly affect this system both directly (i.e., systemic or specific CNS inflammation) or indirectly through effects on metabolism, respiratory system mechanics, anxiety/stress, and pain. All of these effects should be addressed and managed with appropriate clinical strategies.</a:t>
            </a:r>
          </a:p>
          <a:p>
            <a:r>
              <a:rPr lang="en-US" sz="1200" b="0" i="0" kern="1200" dirty="0">
                <a:solidFill>
                  <a:schemeClr val="tx1"/>
                </a:solidFill>
                <a:effectLst/>
                <a:latin typeface="+mn-lt"/>
                <a:ea typeface="+mn-ea"/>
                <a:cs typeface="+mn-cs"/>
              </a:rPr>
              <a:t>When optimal clinical management has not achieved a reasonable level of patient-ventilator synchrony, the next option is pharmacologic blunting of the respiratory drive (</a:t>
            </a:r>
            <a:r>
              <a:rPr lang="en-US" sz="1200" b="0" i="0" u="none" strike="noStrike" kern="1200" baseline="30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Three classes of agents are generally employed to accomplish this: opioids, sedatives, and neuromuscular blockers (NMBs). Opioids are effective pain control agents and can both decrease pain inputs into the respiratory control center as well as directly slow the respiratory rate. Sedatives include a broad range of specific agents that reduce stress/anxiety inputs as well as directly suppress the respiratory control center to varying degrees. Both of these drug classes also can have profound effects on general levels of consciousness, </a:t>
            </a:r>
            <a:r>
              <a:rPr lang="en-US" sz="1200" b="0" i="0" kern="1200" dirty="0" err="1">
                <a:solidFill>
                  <a:schemeClr val="tx1"/>
                </a:solidFill>
                <a:effectLst/>
                <a:latin typeface="+mn-lt"/>
                <a:ea typeface="+mn-ea"/>
                <a:cs typeface="+mn-cs"/>
              </a:rPr>
              <a:t>hemodyanamic</a:t>
            </a:r>
            <a:r>
              <a:rPr lang="en-US" sz="1200" b="0" i="0" kern="1200" dirty="0">
                <a:solidFill>
                  <a:schemeClr val="tx1"/>
                </a:solidFill>
                <a:effectLst/>
                <a:latin typeface="+mn-lt"/>
                <a:ea typeface="+mn-ea"/>
                <a:cs typeface="+mn-cs"/>
              </a:rPr>
              <a:t> function, and long-term mental status (e.g., prolonged delirium after certain sedative agents). The final drug option is NMB, an option usually reserved for uncontrolled PVD by other means. NMBs can effectively eliminate respiratory muscle activity but offer no pain or anxiety control and are associated with muscle disuse atrophy and long-term myopathy. A theoretical way to mitigate this risk is to consider NMB dosing strategies that blunt neuromuscular transmission but does not completely ablate it (“NMB lite”).</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21</a:t>
            </a:fld>
            <a:endParaRPr lang="en-US"/>
          </a:p>
        </p:txBody>
      </p:sp>
    </p:spTree>
    <p:extLst>
      <p:ext uri="{BB962C8B-B14F-4D97-AF65-F5344CB8AC3E}">
        <p14:creationId xmlns:p14="http://schemas.microsoft.com/office/powerpoint/2010/main" val="2424571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22</a:t>
            </a:fld>
            <a:endParaRPr lang="en-US"/>
          </a:p>
        </p:txBody>
      </p:sp>
    </p:spTree>
    <p:extLst>
      <p:ext uri="{BB962C8B-B14F-4D97-AF65-F5344CB8AC3E}">
        <p14:creationId xmlns:p14="http://schemas.microsoft.com/office/powerpoint/2010/main" val="1722082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23</a:t>
            </a:fld>
            <a:endParaRPr lang="en-US"/>
          </a:p>
        </p:txBody>
      </p:sp>
    </p:spTree>
    <p:extLst>
      <p:ext uri="{BB962C8B-B14F-4D97-AF65-F5344CB8AC3E}">
        <p14:creationId xmlns:p14="http://schemas.microsoft.com/office/powerpoint/2010/main" val="1911050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breaths are given for the patient making one respiratory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problem because it’s equivalent to 12 ml/Kg of distention in the lung.</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24</a:t>
            </a:fld>
            <a:endParaRPr lang="en-US"/>
          </a:p>
        </p:txBody>
      </p:sp>
    </p:spTree>
    <p:extLst>
      <p:ext uri="{BB962C8B-B14F-4D97-AF65-F5344CB8AC3E}">
        <p14:creationId xmlns:p14="http://schemas.microsoft.com/office/powerpoint/2010/main" val="2846655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lung = the injured lung is nonfunctional, breaths are going to a small remaining part of the lung. </a:t>
            </a:r>
          </a:p>
          <a:p>
            <a:endParaRPr lang="en-US" dirty="0"/>
          </a:p>
          <a:p>
            <a:r>
              <a:rPr lang="en-US" dirty="0"/>
              <a:t>Spectrum from deeply sedated, very protective breathing to very awake, breathing how our brainstem wants = injurious</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5</a:t>
            </a:fld>
            <a:endParaRPr lang="en-US"/>
          </a:p>
        </p:txBody>
      </p:sp>
    </p:spTree>
    <p:extLst>
      <p:ext uri="{BB962C8B-B14F-4D97-AF65-F5344CB8AC3E}">
        <p14:creationId xmlns:p14="http://schemas.microsoft.com/office/powerpoint/2010/main" val="2000013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28</a:t>
            </a:fld>
            <a:endParaRPr lang="en-US"/>
          </a:p>
        </p:txBody>
      </p:sp>
    </p:spTree>
    <p:extLst>
      <p:ext uri="{BB962C8B-B14F-4D97-AF65-F5344CB8AC3E}">
        <p14:creationId xmlns:p14="http://schemas.microsoft.com/office/powerpoint/2010/main" val="417093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Tobin </a:t>
            </a:r>
          </a:p>
          <a:p>
            <a:r>
              <a:rPr lang="en-US" sz="1200" b="0" i="0" kern="1200" dirty="0">
                <a:solidFill>
                  <a:schemeClr val="tx1"/>
                </a:solidFill>
                <a:effectLst/>
                <a:latin typeface="+mn-lt"/>
                <a:ea typeface="+mn-ea"/>
                <a:cs typeface="+mn-cs"/>
              </a:rPr>
              <a:t>N </a:t>
            </a:r>
            <a:r>
              <a:rPr lang="en-US" sz="1200" b="0" i="0" kern="1200" dirty="0" err="1">
                <a:solidFill>
                  <a:schemeClr val="tx1"/>
                </a:solidFill>
                <a:effectLst/>
                <a:latin typeface="+mn-lt"/>
                <a:ea typeface="+mn-ea"/>
                <a:cs typeface="+mn-cs"/>
              </a:rPr>
              <a:t>Engl</a:t>
            </a:r>
            <a:r>
              <a:rPr lang="en-US" sz="1200" b="0" i="0" kern="1200" dirty="0">
                <a:solidFill>
                  <a:schemeClr val="tx1"/>
                </a:solidFill>
                <a:effectLst/>
                <a:latin typeface="+mn-lt"/>
                <a:ea typeface="+mn-ea"/>
                <a:cs typeface="+mn-cs"/>
              </a:rPr>
              <a:t> J Med 2001; 344:1986-1996</a:t>
            </a:r>
            <a:br>
              <a:rPr lang="en-US" dirty="0"/>
            </a:br>
            <a:r>
              <a:rPr lang="en-US" sz="1200" b="0" i="0" kern="1200" dirty="0">
                <a:solidFill>
                  <a:schemeClr val="tx1"/>
                </a:solidFill>
                <a:effectLst/>
                <a:latin typeface="+mn-lt"/>
                <a:ea typeface="+mn-ea"/>
                <a:cs typeface="+mn-cs"/>
              </a:rPr>
              <a:t>DOI: 10.1056/NEJM200106283442606</a:t>
            </a:r>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6</a:t>
            </a:fld>
            <a:endParaRPr lang="en-US"/>
          </a:p>
        </p:txBody>
      </p:sp>
    </p:spTree>
    <p:extLst>
      <p:ext uri="{BB962C8B-B14F-4D97-AF65-F5344CB8AC3E}">
        <p14:creationId xmlns:p14="http://schemas.microsoft.com/office/powerpoint/2010/main" val="236910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ABC  / Wake up and breath paired this with SBT -&gt; probable mortality benefit (Lancet, </a:t>
            </a:r>
            <a:r>
              <a:rPr lang="en-US" dirty="0" err="1"/>
              <a:t>Giroud</a:t>
            </a:r>
            <a:r>
              <a:rPr lang="en-US" dirty="0"/>
              <a:t>)</a:t>
            </a:r>
          </a:p>
          <a:p>
            <a:r>
              <a:rPr lang="en-US" dirty="0"/>
              <a:t>These are in conflict: deeper sedation allows safer ventilation, but light sedation shortens time on the vent and also helps mortality</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7</a:t>
            </a:fld>
            <a:endParaRPr lang="en-US"/>
          </a:p>
        </p:txBody>
      </p:sp>
    </p:spTree>
    <p:extLst>
      <p:ext uri="{BB962C8B-B14F-4D97-AF65-F5344CB8AC3E}">
        <p14:creationId xmlns:p14="http://schemas.microsoft.com/office/powerpoint/2010/main" val="417843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the goal of part 1: how can we make sure our ventilation is </a:t>
            </a:r>
            <a:r>
              <a:rPr lang="en-US" dirty="0" err="1"/>
              <a:t>afe</a:t>
            </a:r>
            <a:r>
              <a:rPr lang="en-US" dirty="0"/>
              <a:t>? </a:t>
            </a:r>
          </a:p>
          <a:p>
            <a:r>
              <a:rPr lang="en-US" dirty="0"/>
              <a:t>The goal of part 2: how can we have the sedation as light as possible but still allow safe ventilation. </a:t>
            </a:r>
          </a:p>
          <a:p>
            <a:endParaRPr lang="en-US" dirty="0"/>
          </a:p>
          <a:p>
            <a:r>
              <a:rPr lang="en-US" dirty="0"/>
              <a:t>Priorities shift throughout duration of illness: sometimes you have to sacrifice one for the other.</a:t>
            </a:r>
          </a:p>
          <a:p>
            <a:pPr lvl="1"/>
            <a:r>
              <a:rPr lang="en-US" dirty="0"/>
              <a:t>First day = most important to safely ventilate (most inflamed lungs), first week more important than next. Etc. </a:t>
            </a:r>
          </a:p>
          <a:p>
            <a:pPr lvl="1"/>
            <a:r>
              <a:rPr lang="en-US" dirty="0"/>
              <a:t>As they get closer to </a:t>
            </a:r>
            <a:r>
              <a:rPr lang="en-US" dirty="0" err="1"/>
              <a:t>extubation</a:t>
            </a:r>
            <a:r>
              <a:rPr lang="en-US" dirty="0"/>
              <a:t>, more awake is more important. Thus, balance my shift from day to </a:t>
            </a:r>
            <a:r>
              <a:rPr lang="en-US" dirty="0" err="1"/>
              <a:t>tday</a:t>
            </a:r>
            <a:r>
              <a:rPr lang="en-US" dirty="0"/>
              <a:t>.  </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8</a:t>
            </a:fld>
            <a:endParaRPr lang="en-US"/>
          </a:p>
        </p:txBody>
      </p:sp>
    </p:spTree>
    <p:extLst>
      <p:ext uri="{BB962C8B-B14F-4D97-AF65-F5344CB8AC3E}">
        <p14:creationId xmlns:p14="http://schemas.microsoft.com/office/powerpoint/2010/main" val="2006755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9</a:t>
            </a:fld>
            <a:endParaRPr lang="en-US"/>
          </a:p>
        </p:txBody>
      </p:sp>
    </p:spTree>
    <p:extLst>
      <p:ext uri="{BB962C8B-B14F-4D97-AF65-F5344CB8AC3E}">
        <p14:creationId xmlns:p14="http://schemas.microsoft.com/office/powerpoint/2010/main" val="3267898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Assist Control / Volume Control (ACVC): </a:t>
            </a:r>
          </a:p>
          <a:p>
            <a:pPr lvl="1"/>
            <a:r>
              <a:rPr lang="en-US" dirty="0"/>
              <a:t>You set the tidal volume, the inspiratory time: then the stiffness of the lungs determines how high the pressure must go to achieve that</a:t>
            </a:r>
          </a:p>
          <a:p>
            <a:pPr lvl="1"/>
            <a:r>
              <a:rPr lang="en-US" dirty="0"/>
              <a:t>KEY POINT: the PRESSURE is the dependent variable</a:t>
            </a:r>
          </a:p>
          <a:p>
            <a:r>
              <a:rPr lang="en-US" dirty="0"/>
              <a:t>Assist Control / Pressure Control (ACPC):</a:t>
            </a:r>
          </a:p>
          <a:p>
            <a:pPr lvl="1"/>
            <a:r>
              <a:rPr lang="en-US" dirty="0"/>
              <a:t>You set the inspiratory pressure, the inspiratory time: then the stiffness of the lungs determines how much volume results </a:t>
            </a:r>
          </a:p>
          <a:p>
            <a:pPr lvl="1"/>
            <a:r>
              <a:rPr lang="en-US" dirty="0"/>
              <a:t>KEY POINT: the VOLUME is the dependent variable</a:t>
            </a:r>
          </a:p>
          <a:p>
            <a:pPr lvl="1"/>
            <a:endParaRPr lang="en-US" dirty="0"/>
          </a:p>
          <a:p>
            <a:pPr marL="457200" lvl="1" indent="0">
              <a:buNone/>
            </a:pPr>
            <a:r>
              <a:rPr lang="en-US" dirty="0"/>
              <a:t>Start with ACVC, can talk about ACPC if time and interest allow. </a:t>
            </a:r>
          </a:p>
          <a:p>
            <a:pPr marL="457200" lvl="1" indent="0">
              <a:buNone/>
            </a:pPr>
            <a:r>
              <a:rPr lang="en-US" dirty="0"/>
              <a:t>	***think about how this all would be different in ACPC as we go</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10</a:t>
            </a:fld>
            <a:endParaRPr lang="en-US"/>
          </a:p>
        </p:txBody>
      </p:sp>
    </p:spTree>
    <p:extLst>
      <p:ext uri="{BB962C8B-B14F-4D97-AF65-F5344CB8AC3E}">
        <p14:creationId xmlns:p14="http://schemas.microsoft.com/office/powerpoint/2010/main" val="25336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Assist Control / Volume Control: </a:t>
            </a:r>
          </a:p>
          <a:p>
            <a:pPr lvl="1"/>
            <a:r>
              <a:rPr lang="en-US" dirty="0"/>
              <a:t>You set the tidal volume, the inspiratory time: then the stiffness of the lungs determines how high the pressure must go to achieve that</a:t>
            </a:r>
          </a:p>
          <a:p>
            <a:pPr lvl="1"/>
            <a:r>
              <a:rPr lang="en-US" dirty="0"/>
              <a:t>KEY POINT: the PRESSURE is the dependent variable</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11</a:t>
            </a:fld>
            <a:endParaRPr lang="en-US"/>
          </a:p>
        </p:txBody>
      </p:sp>
    </p:spTree>
    <p:extLst>
      <p:ext uri="{BB962C8B-B14F-4D97-AF65-F5344CB8AC3E}">
        <p14:creationId xmlns:p14="http://schemas.microsoft.com/office/powerpoint/2010/main" val="3798025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you separate what pressure is coming from air movement, and what is coming from alveoli inflation? </a:t>
            </a:r>
          </a:p>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12</a:t>
            </a:fld>
            <a:endParaRPr lang="en-US"/>
          </a:p>
        </p:txBody>
      </p:sp>
    </p:spTree>
    <p:extLst>
      <p:ext uri="{BB962C8B-B14F-4D97-AF65-F5344CB8AC3E}">
        <p14:creationId xmlns:p14="http://schemas.microsoft.com/office/powerpoint/2010/main" val="2913050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C1C78-CEBE-764D-8EAF-D5F2A833DB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A30EB4-3D40-B641-8453-371D637A04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D05D71-922A-EB42-AEB8-EE5E9BDDDCE7}"/>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5" name="Footer Placeholder 4">
            <a:extLst>
              <a:ext uri="{FF2B5EF4-FFF2-40B4-BE49-F238E27FC236}">
                <a16:creationId xmlns:a16="http://schemas.microsoft.com/office/drawing/2014/main" id="{3955739A-4097-2B4C-B720-4A81AEA05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41133-CFB5-8A48-A99E-B5A8CBC0C505}"/>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3259832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4E53-6E44-3F41-833E-2FA2ACF4A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E64B5-29F6-FF43-8A08-D0E6AAEA11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E446D-12B2-C545-8E3F-4273DBD5B35F}"/>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5" name="Footer Placeholder 4">
            <a:extLst>
              <a:ext uri="{FF2B5EF4-FFF2-40B4-BE49-F238E27FC236}">
                <a16:creationId xmlns:a16="http://schemas.microsoft.com/office/drawing/2014/main" id="{D5B21DB2-2FA9-7E4C-9F31-826895243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B2ACC-486F-3743-9864-E8C24BAC3B8D}"/>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2055072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3B80F-FCE5-914D-A0D3-927A673F66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2EA98E-43F2-BD40-81CF-D148B8F345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065F2-B46F-CA4E-866B-201B6277E464}"/>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5" name="Footer Placeholder 4">
            <a:extLst>
              <a:ext uri="{FF2B5EF4-FFF2-40B4-BE49-F238E27FC236}">
                <a16:creationId xmlns:a16="http://schemas.microsoft.com/office/drawing/2014/main" id="{486862FA-F559-F546-8916-C99BDEA11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DB00B-7656-4F4E-BE57-02AC4DA1FB2C}"/>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357013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70518-C403-BE4A-B932-36D7D7DD9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B83E8A-3A4F-524D-84B3-8156A754E0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E82E1-E07D-1345-ABCF-80F798BD5F5A}"/>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5" name="Footer Placeholder 4">
            <a:extLst>
              <a:ext uri="{FF2B5EF4-FFF2-40B4-BE49-F238E27FC236}">
                <a16:creationId xmlns:a16="http://schemas.microsoft.com/office/drawing/2014/main" id="{D130121C-154A-EE41-BEE8-CA25FAE2F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56741-1F4F-744F-9F99-3B372F7856AB}"/>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73898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F434-7B3B-A04A-BE5D-1C5DDFF82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F45043-BAEF-EC47-AD20-235EEA0638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3CF6BB-A489-1446-87D6-95158DAA1F96}"/>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5" name="Footer Placeholder 4">
            <a:extLst>
              <a:ext uri="{FF2B5EF4-FFF2-40B4-BE49-F238E27FC236}">
                <a16:creationId xmlns:a16="http://schemas.microsoft.com/office/drawing/2014/main" id="{521D25AF-B45E-D74B-9F31-B10CAC521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DE4C5-CC83-934F-B690-1A2DAD6259FE}"/>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1457177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05D2-9685-D944-9591-CD99AC74C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D18F4-C70F-C145-B388-092E2F1FE4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0C9ED3-83FC-BC4E-A325-EB64E01C12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BCDC06-2B7C-CF4A-91D2-188503AE6EC7}"/>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6" name="Footer Placeholder 5">
            <a:extLst>
              <a:ext uri="{FF2B5EF4-FFF2-40B4-BE49-F238E27FC236}">
                <a16:creationId xmlns:a16="http://schemas.microsoft.com/office/drawing/2014/main" id="{38FE45E8-7A80-B14D-AA74-E6904CD42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BBA6C-1A03-8947-8361-1AAEEE47D63D}"/>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201520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9D98-A66F-D54B-8D6F-F829914D1E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7E71F4-EEE5-4645-BEB0-36D670DA5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61A68D-9461-6A44-BE91-514A0AB1F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DC9745-1A82-3943-9B19-41BC65CC2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26B8A9-F8B4-9144-BBEE-A2146F5E65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C4D9F3-2ADC-3846-B3A6-CDDF8344B56A}"/>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8" name="Footer Placeholder 7">
            <a:extLst>
              <a:ext uri="{FF2B5EF4-FFF2-40B4-BE49-F238E27FC236}">
                <a16:creationId xmlns:a16="http://schemas.microsoft.com/office/drawing/2014/main" id="{22391152-7DEE-1340-96E8-9A774D974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9F8F65-DF4E-3F40-A409-22B7F9B5844D}"/>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172366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BEC9-4F44-804E-966E-C6A99BF932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7FA299-0DCF-5B40-A615-877F59B0A503}"/>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4" name="Footer Placeholder 3">
            <a:extLst>
              <a:ext uri="{FF2B5EF4-FFF2-40B4-BE49-F238E27FC236}">
                <a16:creationId xmlns:a16="http://schemas.microsoft.com/office/drawing/2014/main" id="{C52F4569-F265-BF4D-8F73-836F2BA9D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F9A0CA-1942-1C49-906C-2380C625498F}"/>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321393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638E47-AE17-CE45-BC62-8F7051B0F419}"/>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3" name="Footer Placeholder 2">
            <a:extLst>
              <a:ext uri="{FF2B5EF4-FFF2-40B4-BE49-F238E27FC236}">
                <a16:creationId xmlns:a16="http://schemas.microsoft.com/office/drawing/2014/main" id="{EA982CA9-33BB-0741-A840-80E6159D67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196D1C-C01B-6946-B435-F73967E569FF}"/>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183034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AA1B-5828-4A44-8E5F-E286546F9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586950-DC11-F549-AAF0-A876E6982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3AB34F-709A-3644-8F93-DCC8A9766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0F4F7-9705-B445-81DE-2CEEEB89FA0D}"/>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6" name="Footer Placeholder 5">
            <a:extLst>
              <a:ext uri="{FF2B5EF4-FFF2-40B4-BE49-F238E27FC236}">
                <a16:creationId xmlns:a16="http://schemas.microsoft.com/office/drawing/2014/main" id="{B12C8687-5265-7347-8172-A65F02DE0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F15DF-03F2-3E40-BA72-9372A2BA5FA0}"/>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19302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C0DD-4F6A-DA46-933F-290C3EAF0F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2CB009-E3A6-7B4F-9520-AD315C9A6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624DDF-C966-7544-B48D-DBCF2064A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4DBE0-7D95-5742-A385-040CBC59E4C6}"/>
              </a:ext>
            </a:extLst>
          </p:cNvPr>
          <p:cNvSpPr>
            <a:spLocks noGrp="1"/>
          </p:cNvSpPr>
          <p:nvPr>
            <p:ph type="dt" sz="half" idx="10"/>
          </p:nvPr>
        </p:nvSpPr>
        <p:spPr/>
        <p:txBody>
          <a:bodyPr/>
          <a:lstStyle/>
          <a:p>
            <a:fld id="{FB79265E-AB05-6B4C-BF43-F31C506E64F3}" type="datetimeFigureOut">
              <a:rPr lang="en-US" smtClean="0"/>
              <a:t>11/19/21</a:t>
            </a:fld>
            <a:endParaRPr lang="en-US"/>
          </a:p>
        </p:txBody>
      </p:sp>
      <p:sp>
        <p:nvSpPr>
          <p:cNvPr id="6" name="Footer Placeholder 5">
            <a:extLst>
              <a:ext uri="{FF2B5EF4-FFF2-40B4-BE49-F238E27FC236}">
                <a16:creationId xmlns:a16="http://schemas.microsoft.com/office/drawing/2014/main" id="{B5995DDE-A3C1-534E-A764-995960DC2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155087-8FAE-A740-9A93-7F839D874F72}"/>
              </a:ext>
            </a:extLst>
          </p:cNvPr>
          <p:cNvSpPr>
            <a:spLocks noGrp="1"/>
          </p:cNvSpPr>
          <p:nvPr>
            <p:ph type="sldNum" sz="quarter" idx="12"/>
          </p:nvPr>
        </p:nvSpPr>
        <p:spPr/>
        <p:txBody>
          <a:bodyPr/>
          <a:lstStyle/>
          <a:p>
            <a:fld id="{675E1904-453C-FD4A-8FF9-5FEBFBA0CFD9}" type="slidenum">
              <a:rPr lang="en-US" smtClean="0"/>
              <a:t>‹#›</a:t>
            </a:fld>
            <a:endParaRPr lang="en-US"/>
          </a:p>
        </p:txBody>
      </p:sp>
    </p:spTree>
    <p:extLst>
      <p:ext uri="{BB962C8B-B14F-4D97-AF65-F5344CB8AC3E}">
        <p14:creationId xmlns:p14="http://schemas.microsoft.com/office/powerpoint/2010/main" val="318980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B5747-3498-6C48-B20C-07164BDF11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ED8292-5FF2-0E44-A870-0FA413129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DE393-BFE0-1840-B05A-7142DE9395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9265E-AB05-6B4C-BF43-F31C506E64F3}" type="datetimeFigureOut">
              <a:rPr lang="en-US" smtClean="0"/>
              <a:t>11/19/21</a:t>
            </a:fld>
            <a:endParaRPr lang="en-US"/>
          </a:p>
        </p:txBody>
      </p:sp>
      <p:sp>
        <p:nvSpPr>
          <p:cNvPr id="5" name="Footer Placeholder 4">
            <a:extLst>
              <a:ext uri="{FF2B5EF4-FFF2-40B4-BE49-F238E27FC236}">
                <a16:creationId xmlns:a16="http://schemas.microsoft.com/office/drawing/2014/main" id="{06BF4762-0F2D-FB45-9705-AE94CC1C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F898CF-AECC-6545-950A-1D7F039A4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5E1904-453C-FD4A-8FF9-5FEBFBA0CFD9}" type="slidenum">
              <a:rPr lang="en-US" smtClean="0"/>
              <a:t>‹#›</a:t>
            </a:fld>
            <a:endParaRPr lang="en-US"/>
          </a:p>
        </p:txBody>
      </p:sp>
    </p:spTree>
    <p:extLst>
      <p:ext uri="{BB962C8B-B14F-4D97-AF65-F5344CB8AC3E}">
        <p14:creationId xmlns:p14="http://schemas.microsoft.com/office/powerpoint/2010/main" val="3074765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A6E75D2-B4ED-9D4A-9442-0AC22A90D0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 r="32587" b="572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625308-8F16-3148-9AEA-E2F02B22CBD2}"/>
              </a:ext>
            </a:extLst>
          </p:cNvPr>
          <p:cNvSpPr>
            <a:spLocks noGrp="1"/>
          </p:cNvSpPr>
          <p:nvPr>
            <p:ph type="ctrTitle"/>
          </p:nvPr>
        </p:nvSpPr>
        <p:spPr>
          <a:xfrm>
            <a:off x="477981" y="1122363"/>
            <a:ext cx="4023360" cy="3204134"/>
          </a:xfrm>
        </p:spPr>
        <p:txBody>
          <a:bodyPr anchor="b">
            <a:normAutofit/>
          </a:bodyPr>
          <a:lstStyle/>
          <a:p>
            <a:pPr algn="l"/>
            <a:r>
              <a:rPr lang="en-US" sz="3700" dirty="0"/>
              <a:t>Ventilator Troubleshooting	</a:t>
            </a:r>
          </a:p>
        </p:txBody>
      </p:sp>
      <p:sp>
        <p:nvSpPr>
          <p:cNvPr id="3" name="Subtitle 2">
            <a:extLst>
              <a:ext uri="{FF2B5EF4-FFF2-40B4-BE49-F238E27FC236}">
                <a16:creationId xmlns:a16="http://schemas.microsoft.com/office/drawing/2014/main" id="{03DCB502-8FF2-484B-BC84-5360D53215BB}"/>
              </a:ext>
            </a:extLst>
          </p:cNvPr>
          <p:cNvSpPr>
            <a:spLocks noGrp="1"/>
          </p:cNvSpPr>
          <p:nvPr>
            <p:ph type="subTitle" idx="1"/>
          </p:nvPr>
        </p:nvSpPr>
        <p:spPr>
          <a:xfrm>
            <a:off x="477980" y="4872922"/>
            <a:ext cx="4023359" cy="1208141"/>
          </a:xfrm>
        </p:spPr>
        <p:txBody>
          <a:bodyPr>
            <a:normAutofit/>
          </a:bodyPr>
          <a:lstStyle/>
          <a:p>
            <a:pPr algn="l"/>
            <a:r>
              <a:rPr lang="en-US" sz="2000"/>
              <a:t>Brian Locke, MD</a:t>
            </a:r>
          </a:p>
          <a:p>
            <a:pPr algn="l"/>
            <a:r>
              <a:rPr lang="en-US" sz="2000"/>
              <a:t>Pulmonary / Critical Care Fellow</a:t>
            </a:r>
          </a:p>
          <a:p>
            <a:pPr algn="l"/>
            <a:r>
              <a:rPr lang="en-US" sz="2000"/>
              <a:t>University of Utah </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70614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84CB-74F5-F847-8287-8A4A14574188}"/>
              </a:ext>
            </a:extLst>
          </p:cNvPr>
          <p:cNvSpPr>
            <a:spLocks noGrp="1"/>
          </p:cNvSpPr>
          <p:nvPr>
            <p:ph type="title"/>
          </p:nvPr>
        </p:nvSpPr>
        <p:spPr/>
        <p:txBody>
          <a:bodyPr/>
          <a:lstStyle/>
          <a:p>
            <a:r>
              <a:rPr lang="en-US" dirty="0"/>
              <a:t>Modes:</a:t>
            </a:r>
          </a:p>
        </p:txBody>
      </p:sp>
      <p:pic>
        <p:nvPicPr>
          <p:cNvPr id="4" name="Content Placeholder 3">
            <a:extLst>
              <a:ext uri="{FF2B5EF4-FFF2-40B4-BE49-F238E27FC236}">
                <a16:creationId xmlns:a16="http://schemas.microsoft.com/office/drawing/2014/main" id="{D4F18EC3-4CCE-4B4A-A85F-2455AED04147}"/>
              </a:ext>
            </a:extLst>
          </p:cNvPr>
          <p:cNvPicPr>
            <a:picLocks noGrp="1" noChangeAspect="1"/>
          </p:cNvPicPr>
          <p:nvPr>
            <p:ph idx="1"/>
          </p:nvPr>
        </p:nvPicPr>
        <p:blipFill>
          <a:blip r:embed="rId3"/>
          <a:stretch>
            <a:fillRect/>
          </a:stretch>
        </p:blipFill>
        <p:spPr>
          <a:xfrm>
            <a:off x="91477" y="3850484"/>
            <a:ext cx="12009046" cy="2235994"/>
          </a:xfrm>
          <a:prstGeom prst="rect">
            <a:avLst/>
          </a:prstGeom>
        </p:spPr>
      </p:pic>
      <p:pic>
        <p:nvPicPr>
          <p:cNvPr id="5" name="Picture 4">
            <a:extLst>
              <a:ext uri="{FF2B5EF4-FFF2-40B4-BE49-F238E27FC236}">
                <a16:creationId xmlns:a16="http://schemas.microsoft.com/office/drawing/2014/main" id="{C980F63B-A5D3-3A46-84D9-61157054CBD0}"/>
              </a:ext>
            </a:extLst>
          </p:cNvPr>
          <p:cNvPicPr>
            <a:picLocks noChangeAspect="1"/>
          </p:cNvPicPr>
          <p:nvPr/>
        </p:nvPicPr>
        <p:blipFill>
          <a:blip r:embed="rId4"/>
          <a:stretch>
            <a:fillRect/>
          </a:stretch>
        </p:blipFill>
        <p:spPr>
          <a:xfrm>
            <a:off x="4927600" y="2018443"/>
            <a:ext cx="3540125" cy="1461331"/>
          </a:xfrm>
          <a:prstGeom prst="rect">
            <a:avLst/>
          </a:prstGeom>
        </p:spPr>
      </p:pic>
      <p:sp>
        <p:nvSpPr>
          <p:cNvPr id="6" name="Frame 5">
            <a:extLst>
              <a:ext uri="{FF2B5EF4-FFF2-40B4-BE49-F238E27FC236}">
                <a16:creationId xmlns:a16="http://schemas.microsoft.com/office/drawing/2014/main" id="{ADAF3EB9-209A-904E-84B7-629A47E11A90}"/>
              </a:ext>
            </a:extLst>
          </p:cNvPr>
          <p:cNvSpPr/>
          <p:nvPr/>
        </p:nvSpPr>
        <p:spPr>
          <a:xfrm>
            <a:off x="11229974" y="3714758"/>
            <a:ext cx="962025" cy="2432825"/>
          </a:xfrm>
          <a:prstGeom prst="frame">
            <a:avLst>
              <a:gd name="adj1" fmla="val 66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B690335E-199E-BA4D-AEB9-F9A60ED0B92D}"/>
              </a:ext>
            </a:extLst>
          </p:cNvPr>
          <p:cNvPicPr>
            <a:picLocks noChangeAspect="1"/>
          </p:cNvPicPr>
          <p:nvPr/>
        </p:nvPicPr>
        <p:blipFill>
          <a:blip r:embed="rId5"/>
          <a:stretch>
            <a:fillRect/>
          </a:stretch>
        </p:blipFill>
        <p:spPr>
          <a:xfrm>
            <a:off x="1591469" y="2016372"/>
            <a:ext cx="1887538" cy="555158"/>
          </a:xfrm>
          <a:prstGeom prst="rect">
            <a:avLst/>
          </a:prstGeom>
        </p:spPr>
      </p:pic>
      <p:pic>
        <p:nvPicPr>
          <p:cNvPr id="8" name="Picture 7">
            <a:extLst>
              <a:ext uri="{FF2B5EF4-FFF2-40B4-BE49-F238E27FC236}">
                <a16:creationId xmlns:a16="http://schemas.microsoft.com/office/drawing/2014/main" id="{95ACF60D-45DC-DB46-924B-96FEF1B78F7C}"/>
              </a:ext>
            </a:extLst>
          </p:cNvPr>
          <p:cNvPicPr>
            <a:picLocks noChangeAspect="1"/>
          </p:cNvPicPr>
          <p:nvPr/>
        </p:nvPicPr>
        <p:blipFill>
          <a:blip r:embed="rId6"/>
          <a:stretch>
            <a:fillRect/>
          </a:stretch>
        </p:blipFill>
        <p:spPr>
          <a:xfrm>
            <a:off x="9477374" y="901000"/>
            <a:ext cx="2466976" cy="2753834"/>
          </a:xfrm>
          <a:prstGeom prst="rect">
            <a:avLst/>
          </a:prstGeom>
        </p:spPr>
      </p:pic>
      <p:cxnSp>
        <p:nvCxnSpPr>
          <p:cNvPr id="10" name="Straight Arrow Connector 9">
            <a:extLst>
              <a:ext uri="{FF2B5EF4-FFF2-40B4-BE49-F238E27FC236}">
                <a16:creationId xmlns:a16="http://schemas.microsoft.com/office/drawing/2014/main" id="{5396CFAF-2404-8A41-BDB1-0FF9F265A064}"/>
              </a:ext>
            </a:extLst>
          </p:cNvPr>
          <p:cNvCxnSpPr>
            <a:cxnSpLocks/>
          </p:cNvCxnSpPr>
          <p:nvPr/>
        </p:nvCxnSpPr>
        <p:spPr>
          <a:xfrm>
            <a:off x="10725149" y="3654834"/>
            <a:ext cx="0" cy="874312"/>
          </a:xfrm>
          <a:prstGeom prst="straightConnector1">
            <a:avLst/>
          </a:prstGeom>
          <a:ln w="635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151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DF5F68B-9356-B543-AE3A-66842347EB8A}"/>
              </a:ext>
            </a:extLst>
          </p:cNvPr>
          <p:cNvPicPr>
            <a:picLocks noChangeAspect="1"/>
          </p:cNvPicPr>
          <p:nvPr/>
        </p:nvPicPr>
        <p:blipFill>
          <a:blip r:embed="rId3"/>
          <a:stretch>
            <a:fillRect/>
          </a:stretch>
        </p:blipFill>
        <p:spPr>
          <a:xfrm>
            <a:off x="269081" y="3600451"/>
            <a:ext cx="5826919" cy="2987621"/>
          </a:xfrm>
          <a:prstGeom prst="rect">
            <a:avLst/>
          </a:prstGeom>
        </p:spPr>
      </p:pic>
      <p:sp>
        <p:nvSpPr>
          <p:cNvPr id="2" name="Title 1">
            <a:extLst>
              <a:ext uri="{FF2B5EF4-FFF2-40B4-BE49-F238E27FC236}">
                <a16:creationId xmlns:a16="http://schemas.microsoft.com/office/drawing/2014/main" id="{D83E872D-9494-5C4E-9185-4785AAB0BBCF}"/>
              </a:ext>
            </a:extLst>
          </p:cNvPr>
          <p:cNvSpPr>
            <a:spLocks noGrp="1"/>
          </p:cNvSpPr>
          <p:nvPr>
            <p:ph type="title"/>
          </p:nvPr>
        </p:nvSpPr>
        <p:spPr/>
        <p:txBody>
          <a:bodyPr/>
          <a:lstStyle/>
          <a:p>
            <a:r>
              <a:rPr lang="en-US" dirty="0"/>
              <a:t>There are things we set and variables that result from the patient’s physiology</a:t>
            </a:r>
          </a:p>
        </p:txBody>
      </p:sp>
      <p:sp>
        <p:nvSpPr>
          <p:cNvPr id="3" name="Content Placeholder 2">
            <a:extLst>
              <a:ext uri="{FF2B5EF4-FFF2-40B4-BE49-F238E27FC236}">
                <a16:creationId xmlns:a16="http://schemas.microsoft.com/office/drawing/2014/main" id="{70D6085B-6936-9E4E-A80C-8C4E811E7E4C}"/>
              </a:ext>
            </a:extLst>
          </p:cNvPr>
          <p:cNvSpPr>
            <a:spLocks noGrp="1"/>
          </p:cNvSpPr>
          <p:nvPr>
            <p:ph idx="1"/>
          </p:nvPr>
        </p:nvSpPr>
        <p:spPr>
          <a:xfrm>
            <a:off x="838199" y="1825625"/>
            <a:ext cx="11206163" cy="1431925"/>
          </a:xfrm>
        </p:spPr>
        <p:txBody>
          <a:bodyPr>
            <a:normAutofit fontScale="85000" lnSpcReduction="20000"/>
          </a:bodyPr>
          <a:lstStyle/>
          <a:p>
            <a:r>
              <a:rPr lang="en-US" dirty="0"/>
              <a:t>In AC/VC Mode:</a:t>
            </a:r>
          </a:p>
          <a:p>
            <a:pPr lvl="1"/>
            <a:r>
              <a:rPr lang="en-US" dirty="0"/>
              <a:t>We set how the breath is given: Tidal Volume, Inspiratory Time/Flow Rate</a:t>
            </a:r>
          </a:p>
          <a:p>
            <a:pPr lvl="1"/>
            <a:r>
              <a:rPr lang="en-US" dirty="0"/>
              <a:t>The stiffness &amp; airflow resistance of the lungs determine how much pressure required to achieve set Vt</a:t>
            </a:r>
          </a:p>
          <a:p>
            <a:pPr lvl="1"/>
            <a:r>
              <a:rPr lang="en-US" dirty="0"/>
              <a:t>The resistance to airflow determines how fast the breath comes back</a:t>
            </a:r>
          </a:p>
          <a:p>
            <a:endParaRPr lang="en-US" dirty="0"/>
          </a:p>
        </p:txBody>
      </p:sp>
      <p:pic>
        <p:nvPicPr>
          <p:cNvPr id="4" name="Picture 3">
            <a:extLst>
              <a:ext uri="{FF2B5EF4-FFF2-40B4-BE49-F238E27FC236}">
                <a16:creationId xmlns:a16="http://schemas.microsoft.com/office/drawing/2014/main" id="{973DC454-D0BA-364F-8AEF-6485160D0B0F}"/>
              </a:ext>
            </a:extLst>
          </p:cNvPr>
          <p:cNvPicPr>
            <a:picLocks noChangeAspect="1"/>
          </p:cNvPicPr>
          <p:nvPr/>
        </p:nvPicPr>
        <p:blipFill>
          <a:blip r:embed="rId4"/>
          <a:stretch>
            <a:fillRect/>
          </a:stretch>
        </p:blipFill>
        <p:spPr>
          <a:xfrm>
            <a:off x="6394450" y="3665989"/>
            <a:ext cx="5378450" cy="2505868"/>
          </a:xfrm>
          <a:prstGeom prst="rect">
            <a:avLst/>
          </a:prstGeom>
        </p:spPr>
      </p:pic>
      <p:cxnSp>
        <p:nvCxnSpPr>
          <p:cNvPr id="23" name="Straight Arrow Connector 22">
            <a:extLst>
              <a:ext uri="{FF2B5EF4-FFF2-40B4-BE49-F238E27FC236}">
                <a16:creationId xmlns:a16="http://schemas.microsoft.com/office/drawing/2014/main" id="{8287844C-FEBC-5149-9698-00A95C2341D9}"/>
              </a:ext>
            </a:extLst>
          </p:cNvPr>
          <p:cNvCxnSpPr>
            <a:cxnSpLocks/>
          </p:cNvCxnSpPr>
          <p:nvPr/>
        </p:nvCxnSpPr>
        <p:spPr>
          <a:xfrm>
            <a:off x="2730897" y="4790007"/>
            <a:ext cx="0" cy="32034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EA5437C-0F82-9B4E-AE0D-B92D2D3CA425}"/>
              </a:ext>
            </a:extLst>
          </p:cNvPr>
          <p:cNvCxnSpPr>
            <a:cxnSpLocks/>
          </p:cNvCxnSpPr>
          <p:nvPr/>
        </p:nvCxnSpPr>
        <p:spPr>
          <a:xfrm flipV="1">
            <a:off x="4369196" y="4470213"/>
            <a:ext cx="0" cy="30550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66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3BA9-6DD5-B94F-AAD8-BCA04BA63EEA}"/>
              </a:ext>
            </a:extLst>
          </p:cNvPr>
          <p:cNvSpPr>
            <a:spLocks noGrp="1"/>
          </p:cNvSpPr>
          <p:nvPr>
            <p:ph type="title"/>
          </p:nvPr>
        </p:nvSpPr>
        <p:spPr/>
        <p:txBody>
          <a:bodyPr/>
          <a:lstStyle/>
          <a:p>
            <a:r>
              <a:rPr lang="en-US" dirty="0"/>
              <a:t>“The peak pressures are high” </a:t>
            </a:r>
          </a:p>
        </p:txBody>
      </p:sp>
      <p:sp>
        <p:nvSpPr>
          <p:cNvPr id="3" name="Content Placeholder 2">
            <a:extLst>
              <a:ext uri="{FF2B5EF4-FFF2-40B4-BE49-F238E27FC236}">
                <a16:creationId xmlns:a16="http://schemas.microsoft.com/office/drawing/2014/main" id="{D99F7B0B-75CD-0849-8231-49C5B0FB45EB}"/>
              </a:ext>
            </a:extLst>
          </p:cNvPr>
          <p:cNvSpPr>
            <a:spLocks noGrp="1"/>
          </p:cNvSpPr>
          <p:nvPr>
            <p:ph idx="1"/>
          </p:nvPr>
        </p:nvSpPr>
        <p:spPr>
          <a:xfrm>
            <a:off x="838200" y="1825625"/>
            <a:ext cx="7319963" cy="4351338"/>
          </a:xfrm>
        </p:spPr>
        <p:txBody>
          <a:bodyPr>
            <a:normAutofit/>
          </a:bodyPr>
          <a:lstStyle/>
          <a:p>
            <a:r>
              <a:rPr lang="en-US" dirty="0"/>
              <a:t>Pressure measured </a:t>
            </a:r>
            <a:r>
              <a:rPr lang="en-US" b="1" dirty="0"/>
              <a:t>at the ventilator</a:t>
            </a:r>
          </a:p>
          <a:p>
            <a:r>
              <a:rPr lang="en-US" dirty="0"/>
              <a:t>Measured pressure = sum of two components</a:t>
            </a:r>
          </a:p>
          <a:p>
            <a:pPr lvl="1"/>
            <a:r>
              <a:rPr lang="en-US" dirty="0"/>
              <a:t>1: Resistance to flow (the pressure you feel blowing through a straw)</a:t>
            </a:r>
          </a:p>
          <a:p>
            <a:pPr lvl="1"/>
            <a:r>
              <a:rPr lang="en-US" dirty="0"/>
              <a:t>2. Distending pressure to inflate the alveoli + chest wall (the pressure you feel blowing a balloon up)</a:t>
            </a:r>
          </a:p>
        </p:txBody>
      </p:sp>
      <p:pic>
        <p:nvPicPr>
          <p:cNvPr id="4" name="Picture 3">
            <a:extLst>
              <a:ext uri="{FF2B5EF4-FFF2-40B4-BE49-F238E27FC236}">
                <a16:creationId xmlns:a16="http://schemas.microsoft.com/office/drawing/2014/main" id="{F1A3421A-28EC-684A-BFBD-E07978F93D76}"/>
              </a:ext>
            </a:extLst>
          </p:cNvPr>
          <p:cNvPicPr>
            <a:picLocks noChangeAspect="1"/>
          </p:cNvPicPr>
          <p:nvPr/>
        </p:nvPicPr>
        <p:blipFill>
          <a:blip r:embed="rId3"/>
          <a:stretch>
            <a:fillRect/>
          </a:stretch>
        </p:blipFill>
        <p:spPr>
          <a:xfrm>
            <a:off x="8158163" y="2066131"/>
            <a:ext cx="3917552" cy="3405982"/>
          </a:xfrm>
          <a:prstGeom prst="rect">
            <a:avLst/>
          </a:prstGeom>
        </p:spPr>
      </p:pic>
      <p:sp>
        <p:nvSpPr>
          <p:cNvPr id="5" name="TextBox 4">
            <a:extLst>
              <a:ext uri="{FF2B5EF4-FFF2-40B4-BE49-F238E27FC236}">
                <a16:creationId xmlns:a16="http://schemas.microsoft.com/office/drawing/2014/main" id="{85DF68AE-FD6E-AA48-98CA-CEBDEC841E6F}"/>
              </a:ext>
            </a:extLst>
          </p:cNvPr>
          <p:cNvSpPr txBox="1"/>
          <p:nvPr/>
        </p:nvSpPr>
        <p:spPr>
          <a:xfrm>
            <a:off x="9158288" y="5629275"/>
            <a:ext cx="2771775" cy="646331"/>
          </a:xfrm>
          <a:prstGeom prst="rect">
            <a:avLst/>
          </a:prstGeom>
          <a:noFill/>
        </p:spPr>
        <p:txBody>
          <a:bodyPr wrap="square" rtlCol="0">
            <a:spAutoFit/>
          </a:bodyPr>
          <a:lstStyle/>
          <a:p>
            <a:r>
              <a:rPr lang="en-US" dirty="0"/>
              <a:t>Resistive pressure depends on flow rate!</a:t>
            </a:r>
          </a:p>
        </p:txBody>
      </p:sp>
      <p:sp>
        <p:nvSpPr>
          <p:cNvPr id="6" name="Oval 5">
            <a:extLst>
              <a:ext uri="{FF2B5EF4-FFF2-40B4-BE49-F238E27FC236}">
                <a16:creationId xmlns:a16="http://schemas.microsoft.com/office/drawing/2014/main" id="{E2DF1902-7D24-7D46-BB0C-A5B4933DE5B6}"/>
              </a:ext>
            </a:extLst>
          </p:cNvPr>
          <p:cNvSpPr/>
          <p:nvPr/>
        </p:nvSpPr>
        <p:spPr>
          <a:xfrm>
            <a:off x="3275805" y="5591175"/>
            <a:ext cx="1500188" cy="11715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5004E1-7B3F-644F-B440-2D87AA42D912}"/>
              </a:ext>
            </a:extLst>
          </p:cNvPr>
          <p:cNvSpPr/>
          <p:nvPr/>
        </p:nvSpPr>
        <p:spPr>
          <a:xfrm>
            <a:off x="3740149" y="4689276"/>
            <a:ext cx="571500" cy="94972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73C2527-79EF-464C-8BF6-45D549E45AE6}"/>
              </a:ext>
            </a:extLst>
          </p:cNvPr>
          <p:cNvCxnSpPr>
            <a:cxnSpLocks/>
          </p:cNvCxnSpPr>
          <p:nvPr/>
        </p:nvCxnSpPr>
        <p:spPr>
          <a:xfrm flipH="1" flipV="1">
            <a:off x="4211633" y="6176962"/>
            <a:ext cx="464344"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F212EE-FD98-EB48-ACB8-274199EB9D85}"/>
              </a:ext>
            </a:extLst>
          </p:cNvPr>
          <p:cNvCxnSpPr>
            <a:cxnSpLocks/>
          </p:cNvCxnSpPr>
          <p:nvPr/>
        </p:nvCxnSpPr>
        <p:spPr>
          <a:xfrm flipV="1">
            <a:off x="4833145" y="6184503"/>
            <a:ext cx="461169"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651331-1F51-8B4B-8692-B5E3F46B511D}"/>
              </a:ext>
            </a:extLst>
          </p:cNvPr>
          <p:cNvSpPr txBox="1"/>
          <p:nvPr/>
        </p:nvSpPr>
        <p:spPr>
          <a:xfrm>
            <a:off x="5595937" y="5983683"/>
            <a:ext cx="1200150" cy="646331"/>
          </a:xfrm>
          <a:prstGeom prst="rect">
            <a:avLst/>
          </a:prstGeom>
          <a:noFill/>
        </p:spPr>
        <p:txBody>
          <a:bodyPr wrap="square" rtlCol="0">
            <a:spAutoFit/>
          </a:bodyPr>
          <a:lstStyle/>
          <a:p>
            <a:r>
              <a:rPr lang="en-US" dirty="0"/>
              <a:t>Distending Pressure</a:t>
            </a:r>
          </a:p>
        </p:txBody>
      </p:sp>
      <p:cxnSp>
        <p:nvCxnSpPr>
          <p:cNvPr id="11" name="Straight Arrow Connector 10">
            <a:extLst>
              <a:ext uri="{FF2B5EF4-FFF2-40B4-BE49-F238E27FC236}">
                <a16:creationId xmlns:a16="http://schemas.microsoft.com/office/drawing/2014/main" id="{A362A7D8-C9CD-B244-8A1E-2AEBC0FC9E24}"/>
              </a:ext>
            </a:extLst>
          </p:cNvPr>
          <p:cNvCxnSpPr/>
          <p:nvPr/>
        </p:nvCxnSpPr>
        <p:spPr>
          <a:xfrm>
            <a:off x="4038599" y="4689276"/>
            <a:ext cx="0" cy="764779"/>
          </a:xfrm>
          <a:prstGeom prst="straightConnector1">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4B742C-8194-E943-97C6-A67BCD7D759E}"/>
              </a:ext>
            </a:extLst>
          </p:cNvPr>
          <p:cNvSpPr txBox="1"/>
          <p:nvPr/>
        </p:nvSpPr>
        <p:spPr>
          <a:xfrm>
            <a:off x="4675977" y="4926408"/>
            <a:ext cx="1864522" cy="369332"/>
          </a:xfrm>
          <a:prstGeom prst="rect">
            <a:avLst/>
          </a:prstGeom>
          <a:noFill/>
        </p:spPr>
        <p:txBody>
          <a:bodyPr wrap="square" rtlCol="0">
            <a:spAutoFit/>
          </a:bodyPr>
          <a:lstStyle/>
          <a:p>
            <a:r>
              <a:rPr lang="en-US" dirty="0"/>
              <a:t>Resistive Pressure</a:t>
            </a:r>
          </a:p>
        </p:txBody>
      </p:sp>
      <p:sp>
        <p:nvSpPr>
          <p:cNvPr id="13" name="TextBox 12">
            <a:extLst>
              <a:ext uri="{FF2B5EF4-FFF2-40B4-BE49-F238E27FC236}">
                <a16:creationId xmlns:a16="http://schemas.microsoft.com/office/drawing/2014/main" id="{22B405BF-BB76-0147-8920-2926C64D5959}"/>
              </a:ext>
            </a:extLst>
          </p:cNvPr>
          <p:cNvSpPr txBox="1"/>
          <p:nvPr/>
        </p:nvSpPr>
        <p:spPr>
          <a:xfrm>
            <a:off x="2771775" y="4356893"/>
            <a:ext cx="2508247" cy="369332"/>
          </a:xfrm>
          <a:prstGeom prst="rect">
            <a:avLst/>
          </a:prstGeom>
          <a:noFill/>
        </p:spPr>
        <p:txBody>
          <a:bodyPr wrap="square" rtlCol="0">
            <a:spAutoFit/>
          </a:bodyPr>
          <a:lstStyle/>
          <a:p>
            <a:r>
              <a:rPr lang="en-US" dirty="0"/>
              <a:t>Pressure measured here</a:t>
            </a:r>
          </a:p>
        </p:txBody>
      </p:sp>
    </p:spTree>
    <p:extLst>
      <p:ext uri="{BB962C8B-B14F-4D97-AF65-F5344CB8AC3E}">
        <p14:creationId xmlns:p14="http://schemas.microsoft.com/office/powerpoint/2010/main" val="1875127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A7C1-56D5-B948-9744-00AF428A89C4}"/>
              </a:ext>
            </a:extLst>
          </p:cNvPr>
          <p:cNvSpPr>
            <a:spLocks noGrp="1"/>
          </p:cNvSpPr>
          <p:nvPr>
            <p:ph type="title"/>
          </p:nvPr>
        </p:nvSpPr>
        <p:spPr/>
        <p:txBody>
          <a:bodyPr/>
          <a:lstStyle/>
          <a:p>
            <a:r>
              <a:rPr lang="en-US" dirty="0"/>
              <a:t>Breath holds:</a:t>
            </a:r>
          </a:p>
        </p:txBody>
      </p:sp>
      <p:sp>
        <p:nvSpPr>
          <p:cNvPr id="3" name="Content Placeholder 2">
            <a:extLst>
              <a:ext uri="{FF2B5EF4-FFF2-40B4-BE49-F238E27FC236}">
                <a16:creationId xmlns:a16="http://schemas.microsoft.com/office/drawing/2014/main" id="{AFA4DBD8-EE6F-3A4D-91A1-4FE52660DCC9}"/>
              </a:ext>
            </a:extLst>
          </p:cNvPr>
          <p:cNvSpPr>
            <a:spLocks noGrp="1"/>
          </p:cNvSpPr>
          <p:nvPr>
            <p:ph idx="1"/>
          </p:nvPr>
        </p:nvSpPr>
        <p:spPr>
          <a:xfrm>
            <a:off x="838200" y="1825625"/>
            <a:ext cx="5534025" cy="4351338"/>
          </a:xfrm>
        </p:spPr>
        <p:txBody>
          <a:bodyPr>
            <a:normAutofit/>
          </a:bodyPr>
          <a:lstStyle/>
          <a:p>
            <a:r>
              <a:rPr lang="en-US" dirty="0"/>
              <a:t>Flow = 0, then the resistive component = 0. Left with only the static component.</a:t>
            </a:r>
          </a:p>
          <a:p>
            <a:pPr lvl="1"/>
            <a:r>
              <a:rPr lang="en-US" dirty="0"/>
              <a:t>End-inspiratory hold = measures the plateau pressure (= the pressure with the alveoli full) </a:t>
            </a:r>
          </a:p>
          <a:p>
            <a:pPr lvl="1"/>
            <a:r>
              <a:rPr lang="en-US" dirty="0"/>
              <a:t>End-expiratory hold = measures the PEEP (= the pressure when the alveoli is deflated) </a:t>
            </a:r>
          </a:p>
        </p:txBody>
      </p:sp>
      <p:pic>
        <p:nvPicPr>
          <p:cNvPr id="4" name="Picture 3">
            <a:extLst>
              <a:ext uri="{FF2B5EF4-FFF2-40B4-BE49-F238E27FC236}">
                <a16:creationId xmlns:a16="http://schemas.microsoft.com/office/drawing/2014/main" id="{A24A8519-17F4-8B47-8D42-9B4CCAF33C19}"/>
              </a:ext>
            </a:extLst>
          </p:cNvPr>
          <p:cNvPicPr>
            <a:picLocks noChangeAspect="1"/>
          </p:cNvPicPr>
          <p:nvPr/>
        </p:nvPicPr>
        <p:blipFill>
          <a:blip r:embed="rId3"/>
          <a:stretch>
            <a:fillRect/>
          </a:stretch>
        </p:blipFill>
        <p:spPr>
          <a:xfrm>
            <a:off x="6635750" y="3429000"/>
            <a:ext cx="5241757" cy="2633663"/>
          </a:xfrm>
          <a:prstGeom prst="rect">
            <a:avLst/>
          </a:prstGeom>
        </p:spPr>
      </p:pic>
      <p:pic>
        <p:nvPicPr>
          <p:cNvPr id="5" name="Picture 4">
            <a:extLst>
              <a:ext uri="{FF2B5EF4-FFF2-40B4-BE49-F238E27FC236}">
                <a16:creationId xmlns:a16="http://schemas.microsoft.com/office/drawing/2014/main" id="{D8D06CB7-5A8D-3549-ADDE-528C465C5439}"/>
              </a:ext>
            </a:extLst>
          </p:cNvPr>
          <p:cNvPicPr>
            <a:picLocks noChangeAspect="1"/>
          </p:cNvPicPr>
          <p:nvPr/>
        </p:nvPicPr>
        <p:blipFill>
          <a:blip r:embed="rId4"/>
          <a:stretch>
            <a:fillRect/>
          </a:stretch>
        </p:blipFill>
        <p:spPr>
          <a:xfrm>
            <a:off x="8382714" y="2062163"/>
            <a:ext cx="2167095" cy="637381"/>
          </a:xfrm>
          <a:prstGeom prst="rect">
            <a:avLst/>
          </a:prstGeom>
        </p:spPr>
      </p:pic>
      <p:cxnSp>
        <p:nvCxnSpPr>
          <p:cNvPr id="7" name="Straight Connector 6">
            <a:extLst>
              <a:ext uri="{FF2B5EF4-FFF2-40B4-BE49-F238E27FC236}">
                <a16:creationId xmlns:a16="http://schemas.microsoft.com/office/drawing/2014/main" id="{B476A0FB-E315-0E48-AB06-ACD5627CDF25}"/>
              </a:ext>
            </a:extLst>
          </p:cNvPr>
          <p:cNvCxnSpPr/>
          <p:nvPr/>
        </p:nvCxnSpPr>
        <p:spPr>
          <a:xfrm flipV="1">
            <a:off x="7372350" y="5114925"/>
            <a:ext cx="1357313" cy="742950"/>
          </a:xfrm>
          <a:prstGeom prst="line">
            <a:avLst/>
          </a:prstGeom>
          <a:ln w="666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4EAE049-B3DF-E74F-985A-E68100918916}"/>
              </a:ext>
            </a:extLst>
          </p:cNvPr>
          <p:cNvSpPr txBox="1"/>
          <p:nvPr/>
        </p:nvSpPr>
        <p:spPr>
          <a:xfrm>
            <a:off x="7615238" y="4910137"/>
            <a:ext cx="1114425" cy="369332"/>
          </a:xfrm>
          <a:prstGeom prst="rect">
            <a:avLst/>
          </a:prstGeom>
          <a:noFill/>
        </p:spPr>
        <p:txBody>
          <a:bodyPr wrap="square" rtlCol="0">
            <a:spAutoFit/>
          </a:bodyPr>
          <a:lstStyle/>
          <a:p>
            <a:r>
              <a:rPr lang="en-US" dirty="0"/>
              <a:t>Resistive</a:t>
            </a:r>
          </a:p>
        </p:txBody>
      </p:sp>
      <p:sp>
        <p:nvSpPr>
          <p:cNvPr id="9" name="TextBox 8">
            <a:extLst>
              <a:ext uri="{FF2B5EF4-FFF2-40B4-BE49-F238E27FC236}">
                <a16:creationId xmlns:a16="http://schemas.microsoft.com/office/drawing/2014/main" id="{2281F3C2-899A-654F-A03C-6C393597AB0A}"/>
              </a:ext>
            </a:extLst>
          </p:cNvPr>
          <p:cNvSpPr txBox="1"/>
          <p:nvPr/>
        </p:nvSpPr>
        <p:spPr>
          <a:xfrm>
            <a:off x="8172449" y="5486400"/>
            <a:ext cx="1293813" cy="369332"/>
          </a:xfrm>
          <a:prstGeom prst="rect">
            <a:avLst/>
          </a:prstGeom>
          <a:noFill/>
        </p:spPr>
        <p:txBody>
          <a:bodyPr wrap="square" rtlCol="0">
            <a:spAutoFit/>
          </a:bodyPr>
          <a:lstStyle/>
          <a:p>
            <a:r>
              <a:rPr lang="en-US" dirty="0"/>
              <a:t>Distending</a:t>
            </a:r>
          </a:p>
        </p:txBody>
      </p:sp>
    </p:spTree>
    <p:extLst>
      <p:ext uri="{BB962C8B-B14F-4D97-AF65-F5344CB8AC3E}">
        <p14:creationId xmlns:p14="http://schemas.microsoft.com/office/powerpoint/2010/main" val="4020937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5C32-C539-2E4E-9262-EBEB69A2D310}"/>
              </a:ext>
            </a:extLst>
          </p:cNvPr>
          <p:cNvSpPr>
            <a:spLocks noGrp="1"/>
          </p:cNvSpPr>
          <p:nvPr>
            <p:ph type="title"/>
          </p:nvPr>
        </p:nvSpPr>
        <p:spPr/>
        <p:txBody>
          <a:bodyPr/>
          <a:lstStyle/>
          <a:p>
            <a:r>
              <a:rPr lang="en-US" dirty="0"/>
              <a:t>Two examples: </a:t>
            </a:r>
          </a:p>
        </p:txBody>
      </p:sp>
      <p:sp>
        <p:nvSpPr>
          <p:cNvPr id="3" name="Content Placeholder 2">
            <a:extLst>
              <a:ext uri="{FF2B5EF4-FFF2-40B4-BE49-F238E27FC236}">
                <a16:creationId xmlns:a16="http://schemas.microsoft.com/office/drawing/2014/main" id="{022ABCBC-2136-9F4A-9463-2EDB47ECB1F0}"/>
              </a:ext>
            </a:extLst>
          </p:cNvPr>
          <p:cNvSpPr>
            <a:spLocks noGrp="1"/>
          </p:cNvSpPr>
          <p:nvPr>
            <p:ph idx="1"/>
          </p:nvPr>
        </p:nvSpPr>
        <p:spPr>
          <a:xfrm>
            <a:off x="838200" y="1825625"/>
            <a:ext cx="4924926" cy="4351338"/>
          </a:xfrm>
        </p:spPr>
        <p:txBody>
          <a:bodyPr/>
          <a:lstStyle/>
          <a:p>
            <a:r>
              <a:rPr lang="en-US" dirty="0"/>
              <a:t>Peak = 55 cmH2O. </a:t>
            </a:r>
          </a:p>
          <a:p>
            <a:r>
              <a:rPr lang="en-US" dirty="0"/>
              <a:t>Plateau = 40 cmH2O</a:t>
            </a:r>
          </a:p>
          <a:p>
            <a:r>
              <a:rPr lang="en-US" dirty="0"/>
              <a:t>Why is the pressure high? </a:t>
            </a:r>
          </a:p>
        </p:txBody>
      </p:sp>
      <p:sp>
        <p:nvSpPr>
          <p:cNvPr id="4" name="Content Placeholder 2">
            <a:extLst>
              <a:ext uri="{FF2B5EF4-FFF2-40B4-BE49-F238E27FC236}">
                <a16:creationId xmlns:a16="http://schemas.microsoft.com/office/drawing/2014/main" id="{15F87DC1-013A-C14F-AA9A-53ADF1039EE5}"/>
              </a:ext>
            </a:extLst>
          </p:cNvPr>
          <p:cNvSpPr txBox="1">
            <a:spLocks/>
          </p:cNvSpPr>
          <p:nvPr/>
        </p:nvSpPr>
        <p:spPr>
          <a:xfrm>
            <a:off x="6096000" y="1825625"/>
            <a:ext cx="492492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Peak = 55 cmH2O. </a:t>
            </a:r>
          </a:p>
          <a:p>
            <a:r>
              <a:rPr lang="en-US" dirty="0"/>
              <a:t>Plateau = 15 cmH2O</a:t>
            </a:r>
          </a:p>
          <a:p>
            <a:r>
              <a:rPr lang="en-US" dirty="0"/>
              <a:t>Why is the pressure high? </a:t>
            </a:r>
          </a:p>
        </p:txBody>
      </p:sp>
      <p:pic>
        <p:nvPicPr>
          <p:cNvPr id="5" name="Picture 4">
            <a:extLst>
              <a:ext uri="{FF2B5EF4-FFF2-40B4-BE49-F238E27FC236}">
                <a16:creationId xmlns:a16="http://schemas.microsoft.com/office/drawing/2014/main" id="{9B24A169-2E5E-9849-A4E6-3C79C795C924}"/>
              </a:ext>
            </a:extLst>
          </p:cNvPr>
          <p:cNvPicPr>
            <a:picLocks noChangeAspect="1"/>
          </p:cNvPicPr>
          <p:nvPr/>
        </p:nvPicPr>
        <p:blipFill>
          <a:blip r:embed="rId3"/>
          <a:stretch>
            <a:fillRect/>
          </a:stretch>
        </p:blipFill>
        <p:spPr>
          <a:xfrm>
            <a:off x="162425" y="3735388"/>
            <a:ext cx="5210629" cy="2279650"/>
          </a:xfrm>
          <a:prstGeom prst="rect">
            <a:avLst/>
          </a:prstGeom>
        </p:spPr>
      </p:pic>
      <p:pic>
        <p:nvPicPr>
          <p:cNvPr id="6" name="Picture 5">
            <a:extLst>
              <a:ext uri="{FF2B5EF4-FFF2-40B4-BE49-F238E27FC236}">
                <a16:creationId xmlns:a16="http://schemas.microsoft.com/office/drawing/2014/main" id="{20A8A8D1-3475-4041-AB60-69D006AA9A35}"/>
              </a:ext>
            </a:extLst>
          </p:cNvPr>
          <p:cNvPicPr>
            <a:picLocks noChangeAspect="1"/>
          </p:cNvPicPr>
          <p:nvPr/>
        </p:nvPicPr>
        <p:blipFill>
          <a:blip r:embed="rId4"/>
          <a:stretch>
            <a:fillRect/>
          </a:stretch>
        </p:blipFill>
        <p:spPr>
          <a:xfrm>
            <a:off x="5763125" y="3852863"/>
            <a:ext cx="5257801" cy="2227647"/>
          </a:xfrm>
          <a:prstGeom prst="rect">
            <a:avLst/>
          </a:prstGeom>
        </p:spPr>
      </p:pic>
    </p:spTree>
    <p:extLst>
      <p:ext uri="{BB962C8B-B14F-4D97-AF65-F5344CB8AC3E}">
        <p14:creationId xmlns:p14="http://schemas.microsoft.com/office/powerpoint/2010/main" val="3110108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3C061-63C3-8C46-9050-A1BBE55D4D1C}"/>
              </a:ext>
            </a:extLst>
          </p:cNvPr>
          <p:cNvSpPr>
            <a:spLocks noGrp="1"/>
          </p:cNvSpPr>
          <p:nvPr>
            <p:ph type="title"/>
          </p:nvPr>
        </p:nvSpPr>
        <p:spPr/>
        <p:txBody>
          <a:bodyPr/>
          <a:lstStyle/>
          <a:p>
            <a:r>
              <a:rPr lang="en-US" dirty="0"/>
              <a:t>Which do you care about?</a:t>
            </a:r>
          </a:p>
        </p:txBody>
      </p:sp>
      <p:sp>
        <p:nvSpPr>
          <p:cNvPr id="3" name="Content Placeholder 2">
            <a:extLst>
              <a:ext uri="{FF2B5EF4-FFF2-40B4-BE49-F238E27FC236}">
                <a16:creationId xmlns:a16="http://schemas.microsoft.com/office/drawing/2014/main" id="{2893D9AF-28EC-8B46-9DA0-7FD57FF3C4DC}"/>
              </a:ext>
            </a:extLst>
          </p:cNvPr>
          <p:cNvSpPr>
            <a:spLocks noGrp="1"/>
          </p:cNvSpPr>
          <p:nvPr>
            <p:ph idx="1"/>
          </p:nvPr>
        </p:nvSpPr>
        <p:spPr>
          <a:xfrm>
            <a:off x="838200" y="1825625"/>
            <a:ext cx="5257800" cy="4351338"/>
          </a:xfrm>
        </p:spPr>
        <p:txBody>
          <a:bodyPr/>
          <a:lstStyle/>
          <a:p>
            <a:r>
              <a:rPr lang="en-US" dirty="0" err="1"/>
              <a:t>Volutrauma</a:t>
            </a:r>
            <a:r>
              <a:rPr lang="en-US" dirty="0"/>
              <a:t> and Barotrauma result from elevated transpulmonary pressure (=static pressure difference between the alveoli and the pleural pressure)</a:t>
            </a:r>
          </a:p>
          <a:p>
            <a:pPr lvl="1"/>
            <a:r>
              <a:rPr lang="en-US" dirty="0"/>
              <a:t>LTVV = we want to keep the plateau less than 30 CMH2O</a:t>
            </a:r>
          </a:p>
          <a:p>
            <a:pPr lvl="1"/>
            <a:endParaRPr lang="en-US" dirty="0"/>
          </a:p>
          <a:p>
            <a:r>
              <a:rPr lang="en-US" dirty="0"/>
              <a:t>What things cause an increase in plateau pressure?</a:t>
            </a:r>
          </a:p>
        </p:txBody>
      </p:sp>
      <p:sp>
        <p:nvSpPr>
          <p:cNvPr id="4" name="Oval 3">
            <a:extLst>
              <a:ext uri="{FF2B5EF4-FFF2-40B4-BE49-F238E27FC236}">
                <a16:creationId xmlns:a16="http://schemas.microsoft.com/office/drawing/2014/main" id="{55092FBC-EA85-674D-9A62-D243F5723923}"/>
              </a:ext>
            </a:extLst>
          </p:cNvPr>
          <p:cNvSpPr/>
          <p:nvPr/>
        </p:nvSpPr>
        <p:spPr>
          <a:xfrm>
            <a:off x="7633493" y="3619500"/>
            <a:ext cx="1500188" cy="11715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E2AF88D-28F8-974E-A726-13C5CA4BBAAE}"/>
              </a:ext>
            </a:extLst>
          </p:cNvPr>
          <p:cNvSpPr/>
          <p:nvPr/>
        </p:nvSpPr>
        <p:spPr>
          <a:xfrm>
            <a:off x="8097837" y="2717601"/>
            <a:ext cx="571500" cy="94972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6E2E8D53-0027-2845-9C0A-593A4CB228DD}"/>
              </a:ext>
            </a:extLst>
          </p:cNvPr>
          <p:cNvCxnSpPr>
            <a:cxnSpLocks/>
          </p:cNvCxnSpPr>
          <p:nvPr/>
        </p:nvCxnSpPr>
        <p:spPr>
          <a:xfrm flipH="1" flipV="1">
            <a:off x="8569321" y="4205287"/>
            <a:ext cx="464344"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B6086CC-208C-D54E-B2ED-57BE91E36F1A}"/>
              </a:ext>
            </a:extLst>
          </p:cNvPr>
          <p:cNvCxnSpPr>
            <a:cxnSpLocks/>
          </p:cNvCxnSpPr>
          <p:nvPr/>
        </p:nvCxnSpPr>
        <p:spPr>
          <a:xfrm flipV="1">
            <a:off x="9190833" y="4212828"/>
            <a:ext cx="461169"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047C56-9A5D-D840-9DD0-41B2D9F93D95}"/>
              </a:ext>
            </a:extLst>
          </p:cNvPr>
          <p:cNvSpPr txBox="1"/>
          <p:nvPr/>
        </p:nvSpPr>
        <p:spPr>
          <a:xfrm>
            <a:off x="9953625" y="4012008"/>
            <a:ext cx="1200150" cy="646331"/>
          </a:xfrm>
          <a:prstGeom prst="rect">
            <a:avLst/>
          </a:prstGeom>
          <a:noFill/>
        </p:spPr>
        <p:txBody>
          <a:bodyPr wrap="square" rtlCol="0">
            <a:spAutoFit/>
          </a:bodyPr>
          <a:lstStyle/>
          <a:p>
            <a:r>
              <a:rPr lang="en-US" dirty="0"/>
              <a:t>Distending Pressure</a:t>
            </a:r>
          </a:p>
        </p:txBody>
      </p:sp>
      <p:cxnSp>
        <p:nvCxnSpPr>
          <p:cNvPr id="9" name="Straight Arrow Connector 8">
            <a:extLst>
              <a:ext uri="{FF2B5EF4-FFF2-40B4-BE49-F238E27FC236}">
                <a16:creationId xmlns:a16="http://schemas.microsoft.com/office/drawing/2014/main" id="{B3B454DA-CC68-0B45-A118-7B2558705D46}"/>
              </a:ext>
            </a:extLst>
          </p:cNvPr>
          <p:cNvCxnSpPr/>
          <p:nvPr/>
        </p:nvCxnSpPr>
        <p:spPr>
          <a:xfrm>
            <a:off x="8396287" y="2717601"/>
            <a:ext cx="0" cy="764779"/>
          </a:xfrm>
          <a:prstGeom prst="straightConnector1">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87F0834-C2B3-944B-A6E3-E5507E8C8E10}"/>
              </a:ext>
            </a:extLst>
          </p:cNvPr>
          <p:cNvSpPr txBox="1"/>
          <p:nvPr/>
        </p:nvSpPr>
        <p:spPr>
          <a:xfrm>
            <a:off x="9033665" y="2954733"/>
            <a:ext cx="1864522" cy="369332"/>
          </a:xfrm>
          <a:prstGeom prst="rect">
            <a:avLst/>
          </a:prstGeom>
          <a:noFill/>
        </p:spPr>
        <p:txBody>
          <a:bodyPr wrap="square" rtlCol="0">
            <a:spAutoFit/>
          </a:bodyPr>
          <a:lstStyle/>
          <a:p>
            <a:r>
              <a:rPr lang="en-US" dirty="0"/>
              <a:t>Resistive Pressure</a:t>
            </a:r>
          </a:p>
        </p:txBody>
      </p:sp>
      <p:sp>
        <p:nvSpPr>
          <p:cNvPr id="11" name="TextBox 10">
            <a:extLst>
              <a:ext uri="{FF2B5EF4-FFF2-40B4-BE49-F238E27FC236}">
                <a16:creationId xmlns:a16="http://schemas.microsoft.com/office/drawing/2014/main" id="{43D7E47F-2407-B14A-B26F-BC721B8F2262}"/>
              </a:ext>
            </a:extLst>
          </p:cNvPr>
          <p:cNvSpPr txBox="1"/>
          <p:nvPr/>
        </p:nvSpPr>
        <p:spPr>
          <a:xfrm>
            <a:off x="7143755" y="2316419"/>
            <a:ext cx="2508247" cy="369332"/>
          </a:xfrm>
          <a:prstGeom prst="rect">
            <a:avLst/>
          </a:prstGeom>
          <a:noFill/>
        </p:spPr>
        <p:txBody>
          <a:bodyPr wrap="square" rtlCol="0">
            <a:spAutoFit/>
          </a:bodyPr>
          <a:lstStyle/>
          <a:p>
            <a:r>
              <a:rPr lang="en-US" dirty="0"/>
              <a:t>Pressure measured here</a:t>
            </a:r>
          </a:p>
        </p:txBody>
      </p:sp>
      <p:sp>
        <p:nvSpPr>
          <p:cNvPr id="12" name="Frame 11">
            <a:extLst>
              <a:ext uri="{FF2B5EF4-FFF2-40B4-BE49-F238E27FC236}">
                <a16:creationId xmlns:a16="http://schemas.microsoft.com/office/drawing/2014/main" id="{74DB650C-022E-2E46-BE55-095518CEACB9}"/>
              </a:ext>
            </a:extLst>
          </p:cNvPr>
          <p:cNvSpPr/>
          <p:nvPr/>
        </p:nvSpPr>
        <p:spPr>
          <a:xfrm>
            <a:off x="9772650" y="3814763"/>
            <a:ext cx="1581150" cy="976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D7864994-FB97-DD42-9E1E-85C2EE397F62}"/>
              </a:ext>
            </a:extLst>
          </p:cNvPr>
          <p:cNvPicPr>
            <a:picLocks noChangeAspect="1"/>
          </p:cNvPicPr>
          <p:nvPr/>
        </p:nvPicPr>
        <p:blipFill>
          <a:blip r:embed="rId2"/>
          <a:stretch>
            <a:fillRect/>
          </a:stretch>
        </p:blipFill>
        <p:spPr>
          <a:xfrm>
            <a:off x="7773594" y="5196304"/>
            <a:ext cx="3295645" cy="1595344"/>
          </a:xfrm>
          <a:prstGeom prst="rect">
            <a:avLst/>
          </a:prstGeom>
        </p:spPr>
      </p:pic>
    </p:spTree>
    <p:extLst>
      <p:ext uri="{BB962C8B-B14F-4D97-AF65-F5344CB8AC3E}">
        <p14:creationId xmlns:p14="http://schemas.microsoft.com/office/powerpoint/2010/main" val="183833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B3A8-9D6F-234A-9019-CCF25CD6B6F3}"/>
              </a:ext>
            </a:extLst>
          </p:cNvPr>
          <p:cNvSpPr>
            <a:spLocks noGrp="1"/>
          </p:cNvSpPr>
          <p:nvPr>
            <p:ph type="title"/>
          </p:nvPr>
        </p:nvSpPr>
        <p:spPr/>
        <p:txBody>
          <a:bodyPr/>
          <a:lstStyle/>
          <a:p>
            <a:r>
              <a:rPr lang="en-US" dirty="0"/>
              <a:t>Elevated plateau pressure</a:t>
            </a:r>
          </a:p>
        </p:txBody>
      </p:sp>
      <p:sp>
        <p:nvSpPr>
          <p:cNvPr id="3" name="Content Placeholder 2">
            <a:extLst>
              <a:ext uri="{FF2B5EF4-FFF2-40B4-BE49-F238E27FC236}">
                <a16:creationId xmlns:a16="http://schemas.microsoft.com/office/drawing/2014/main" id="{167B6956-AE41-4744-B90D-C1BF99DBE6CD}"/>
              </a:ext>
            </a:extLst>
          </p:cNvPr>
          <p:cNvSpPr>
            <a:spLocks noGrp="1"/>
          </p:cNvSpPr>
          <p:nvPr>
            <p:ph idx="1"/>
          </p:nvPr>
        </p:nvSpPr>
        <p:spPr/>
        <p:txBody>
          <a:bodyPr>
            <a:normAutofit/>
          </a:bodyPr>
          <a:lstStyle/>
          <a:p>
            <a:r>
              <a:rPr lang="en-US" dirty="0"/>
              <a:t>Stiff lungs (ARDS, pneumonia, pretty much any infiltrate)</a:t>
            </a:r>
          </a:p>
          <a:p>
            <a:r>
              <a:rPr lang="en-US" dirty="0"/>
              <a:t>Water-logged lungs (worsening edema)</a:t>
            </a:r>
          </a:p>
          <a:p>
            <a:r>
              <a:rPr lang="en-US" dirty="0"/>
              <a:t>Over-distending the alveoli</a:t>
            </a:r>
          </a:p>
          <a:p>
            <a:pPr lvl="1"/>
            <a:r>
              <a:rPr lang="en-US" dirty="0"/>
              <a:t>Tidal volume is too big</a:t>
            </a:r>
          </a:p>
          <a:p>
            <a:pPr lvl="1"/>
            <a:r>
              <a:rPr lang="en-US" dirty="0"/>
              <a:t>Ventilating only a single lung (Pneumothorax, main-stem intubation)</a:t>
            </a:r>
          </a:p>
          <a:p>
            <a:r>
              <a:rPr lang="en-US" dirty="0"/>
              <a:t>External compression (effusion, chest wall, abdomen)</a:t>
            </a:r>
          </a:p>
          <a:p>
            <a:r>
              <a:rPr lang="en-US" dirty="0"/>
              <a:t>PEEP…</a:t>
            </a:r>
          </a:p>
          <a:p>
            <a:pPr lvl="1"/>
            <a:r>
              <a:rPr lang="en-US" dirty="0"/>
              <a:t>Intrinsic PEEP aka ‘auto-PEEP’, air trapping</a:t>
            </a:r>
          </a:p>
          <a:p>
            <a:pPr lvl="1"/>
            <a:r>
              <a:rPr lang="en-US" dirty="0"/>
              <a:t>Extrinsic PEEP</a:t>
            </a:r>
          </a:p>
        </p:txBody>
      </p:sp>
      <p:pic>
        <p:nvPicPr>
          <p:cNvPr id="5" name="Picture 2">
            <a:extLst>
              <a:ext uri="{FF2B5EF4-FFF2-40B4-BE49-F238E27FC236}">
                <a16:creationId xmlns:a16="http://schemas.microsoft.com/office/drawing/2014/main" id="{8D0D28FC-991A-EC4B-909B-E598F03B6E49}"/>
              </a:ext>
            </a:extLst>
          </p:cNvPr>
          <p:cNvPicPr>
            <a:picLocks noChangeAspect="1" noChangeArrowheads="1"/>
          </p:cNvPicPr>
          <p:nvPr/>
        </p:nvPicPr>
        <p:blipFill>
          <a:blip r:embed="rId3" cstate="print"/>
          <a:srcRect/>
          <a:stretch>
            <a:fillRect/>
          </a:stretch>
        </p:blipFill>
        <p:spPr bwMode="auto">
          <a:xfrm>
            <a:off x="7235550" y="4599781"/>
            <a:ext cx="4746900" cy="2258219"/>
          </a:xfrm>
          <a:prstGeom prst="rect">
            <a:avLst/>
          </a:prstGeom>
          <a:noFill/>
          <a:ln w="9525">
            <a:noFill/>
            <a:miter lim="800000"/>
            <a:headEnd/>
            <a:tailEnd/>
          </a:ln>
          <a:effectLst/>
        </p:spPr>
      </p:pic>
    </p:spTree>
    <p:extLst>
      <p:ext uri="{BB962C8B-B14F-4D97-AF65-F5344CB8AC3E}">
        <p14:creationId xmlns:p14="http://schemas.microsoft.com/office/powerpoint/2010/main" val="654203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3F868-1219-1341-955F-01ADD0F6130C}"/>
              </a:ext>
            </a:extLst>
          </p:cNvPr>
          <p:cNvSpPr>
            <a:spLocks noGrp="1"/>
          </p:cNvSpPr>
          <p:nvPr>
            <p:ph type="title"/>
          </p:nvPr>
        </p:nvSpPr>
        <p:spPr/>
        <p:txBody>
          <a:bodyPr/>
          <a:lstStyle/>
          <a:p>
            <a:r>
              <a:rPr lang="en-US" dirty="0"/>
              <a:t>PEEP increased by 4 cmH2O… how much should the plateau go up? </a:t>
            </a:r>
          </a:p>
        </p:txBody>
      </p:sp>
      <p:sp>
        <p:nvSpPr>
          <p:cNvPr id="3" name="Content Placeholder 2">
            <a:extLst>
              <a:ext uri="{FF2B5EF4-FFF2-40B4-BE49-F238E27FC236}">
                <a16:creationId xmlns:a16="http://schemas.microsoft.com/office/drawing/2014/main" id="{305062E1-1BB7-D449-9B5A-3F6593597CCB}"/>
              </a:ext>
            </a:extLst>
          </p:cNvPr>
          <p:cNvSpPr>
            <a:spLocks noGrp="1"/>
          </p:cNvSpPr>
          <p:nvPr>
            <p:ph idx="1"/>
          </p:nvPr>
        </p:nvSpPr>
        <p:spPr>
          <a:xfrm>
            <a:off x="566737" y="1797050"/>
            <a:ext cx="4819650" cy="4351338"/>
          </a:xfrm>
        </p:spPr>
        <p:txBody>
          <a:bodyPr>
            <a:normAutofit/>
          </a:bodyPr>
          <a:lstStyle/>
          <a:p>
            <a:pPr lvl="1"/>
            <a:r>
              <a:rPr lang="en-US" dirty="0"/>
              <a:t>If you recruit lung: by less than 4 cmH2O</a:t>
            </a:r>
          </a:p>
          <a:p>
            <a:pPr lvl="1"/>
            <a:r>
              <a:rPr lang="en-US" dirty="0"/>
              <a:t>If you over-distend alveoli, by less than 4 cmH2O</a:t>
            </a:r>
          </a:p>
          <a:p>
            <a:pPr lvl="1"/>
            <a:r>
              <a:rPr lang="en-US" dirty="0"/>
              <a:t>If both the above don’t change, it’ll go up by 4 cmH2O</a:t>
            </a:r>
          </a:p>
          <a:p>
            <a:pPr lvl="1"/>
            <a:endParaRPr lang="en-US" dirty="0"/>
          </a:p>
        </p:txBody>
      </p:sp>
      <p:pic>
        <p:nvPicPr>
          <p:cNvPr id="4" name="Picture 2" descr="RCCM2103121">
            <a:extLst>
              <a:ext uri="{FF2B5EF4-FFF2-40B4-BE49-F238E27FC236}">
                <a16:creationId xmlns:a16="http://schemas.microsoft.com/office/drawing/2014/main" id="{8B813EDC-E88F-B54D-ADE8-F9E5405086AE}"/>
              </a:ext>
            </a:extLst>
          </p:cNvPr>
          <p:cNvPicPr>
            <a:picLocks noChangeAspect="1" noChangeArrowheads="1"/>
          </p:cNvPicPr>
          <p:nvPr/>
        </p:nvPicPr>
        <p:blipFill>
          <a:blip r:embed="rId3" cstate="print"/>
          <a:srcRect/>
          <a:stretch>
            <a:fillRect/>
          </a:stretch>
        </p:blipFill>
        <p:spPr>
          <a:xfrm>
            <a:off x="5519893" y="1690688"/>
            <a:ext cx="6672107" cy="5167312"/>
          </a:xfrm>
          <a:prstGeom prst="rect">
            <a:avLst/>
          </a:prstGeom>
          <a:noFill/>
          <a:ln/>
        </p:spPr>
      </p:pic>
      <p:pic>
        <p:nvPicPr>
          <p:cNvPr id="5" name="Picture 4">
            <a:extLst>
              <a:ext uri="{FF2B5EF4-FFF2-40B4-BE49-F238E27FC236}">
                <a16:creationId xmlns:a16="http://schemas.microsoft.com/office/drawing/2014/main" id="{79B7CEE6-118D-1B45-8330-01A4C62506F1}"/>
              </a:ext>
            </a:extLst>
          </p:cNvPr>
          <p:cNvPicPr>
            <a:picLocks noChangeAspect="1"/>
          </p:cNvPicPr>
          <p:nvPr/>
        </p:nvPicPr>
        <p:blipFill>
          <a:blip r:embed="rId4"/>
          <a:stretch>
            <a:fillRect/>
          </a:stretch>
        </p:blipFill>
        <p:spPr>
          <a:xfrm>
            <a:off x="352268" y="3972719"/>
            <a:ext cx="4060069" cy="2039937"/>
          </a:xfrm>
          <a:prstGeom prst="rect">
            <a:avLst/>
          </a:prstGeom>
        </p:spPr>
      </p:pic>
      <p:cxnSp>
        <p:nvCxnSpPr>
          <p:cNvPr id="7" name="Straight Connector 6">
            <a:extLst>
              <a:ext uri="{FF2B5EF4-FFF2-40B4-BE49-F238E27FC236}">
                <a16:creationId xmlns:a16="http://schemas.microsoft.com/office/drawing/2014/main" id="{38208227-25A2-C24E-AB0D-DECBCCD2B853}"/>
              </a:ext>
            </a:extLst>
          </p:cNvPr>
          <p:cNvCxnSpPr/>
          <p:nvPr/>
        </p:nvCxnSpPr>
        <p:spPr>
          <a:xfrm>
            <a:off x="566737" y="6429375"/>
            <a:ext cx="297656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065E06-7B53-FC46-9330-DA28E4448400}"/>
              </a:ext>
            </a:extLst>
          </p:cNvPr>
          <p:cNvSpPr txBox="1"/>
          <p:nvPr/>
        </p:nvSpPr>
        <p:spPr>
          <a:xfrm>
            <a:off x="3543300" y="6244709"/>
            <a:ext cx="1228725" cy="369332"/>
          </a:xfrm>
          <a:prstGeom prst="rect">
            <a:avLst/>
          </a:prstGeom>
          <a:noFill/>
        </p:spPr>
        <p:txBody>
          <a:bodyPr wrap="square" rtlCol="0">
            <a:spAutoFit/>
          </a:bodyPr>
          <a:lstStyle/>
          <a:p>
            <a:r>
              <a:rPr lang="en-US" dirty="0"/>
              <a:t>0 mmHg</a:t>
            </a:r>
          </a:p>
        </p:txBody>
      </p:sp>
      <p:sp>
        <p:nvSpPr>
          <p:cNvPr id="9" name="TextBox 8">
            <a:extLst>
              <a:ext uri="{FF2B5EF4-FFF2-40B4-BE49-F238E27FC236}">
                <a16:creationId xmlns:a16="http://schemas.microsoft.com/office/drawing/2014/main" id="{85E8B10A-B2E0-3048-A66C-32F1792CA772}"/>
              </a:ext>
            </a:extLst>
          </p:cNvPr>
          <p:cNvSpPr txBox="1"/>
          <p:nvPr/>
        </p:nvSpPr>
        <p:spPr>
          <a:xfrm>
            <a:off x="4157662" y="5314950"/>
            <a:ext cx="1685926" cy="646331"/>
          </a:xfrm>
          <a:prstGeom prst="rect">
            <a:avLst/>
          </a:prstGeom>
          <a:noFill/>
        </p:spPr>
        <p:txBody>
          <a:bodyPr wrap="square" rtlCol="0">
            <a:spAutoFit/>
          </a:bodyPr>
          <a:lstStyle/>
          <a:p>
            <a:r>
              <a:rPr lang="en-US" dirty="0"/>
              <a:t>Driving Pressure</a:t>
            </a:r>
          </a:p>
        </p:txBody>
      </p:sp>
      <p:cxnSp>
        <p:nvCxnSpPr>
          <p:cNvPr id="11" name="Straight Arrow Connector 10">
            <a:extLst>
              <a:ext uri="{FF2B5EF4-FFF2-40B4-BE49-F238E27FC236}">
                <a16:creationId xmlns:a16="http://schemas.microsoft.com/office/drawing/2014/main" id="{EE0FF1C2-400C-BB48-B03D-A96625C7EB13}"/>
              </a:ext>
            </a:extLst>
          </p:cNvPr>
          <p:cNvCxnSpPr/>
          <p:nvPr/>
        </p:nvCxnSpPr>
        <p:spPr>
          <a:xfrm flipH="1">
            <a:off x="3686175" y="5638115"/>
            <a:ext cx="471487"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538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2AFB-C952-1B4B-8BCD-330E29AC0507}"/>
              </a:ext>
            </a:extLst>
          </p:cNvPr>
          <p:cNvSpPr>
            <a:spLocks noGrp="1"/>
          </p:cNvSpPr>
          <p:nvPr>
            <p:ph type="title"/>
          </p:nvPr>
        </p:nvSpPr>
        <p:spPr/>
        <p:txBody>
          <a:bodyPr/>
          <a:lstStyle/>
          <a:p>
            <a:r>
              <a:rPr lang="en-US" dirty="0"/>
              <a:t>What if peak is high, plateau is low?</a:t>
            </a:r>
          </a:p>
        </p:txBody>
      </p:sp>
      <p:sp>
        <p:nvSpPr>
          <p:cNvPr id="3" name="Content Placeholder 2">
            <a:extLst>
              <a:ext uri="{FF2B5EF4-FFF2-40B4-BE49-F238E27FC236}">
                <a16:creationId xmlns:a16="http://schemas.microsoft.com/office/drawing/2014/main" id="{CED92DAA-9670-2C47-BFAF-D9C31A961DC8}"/>
              </a:ext>
            </a:extLst>
          </p:cNvPr>
          <p:cNvSpPr>
            <a:spLocks noGrp="1"/>
          </p:cNvSpPr>
          <p:nvPr>
            <p:ph idx="1"/>
          </p:nvPr>
        </p:nvSpPr>
        <p:spPr>
          <a:xfrm>
            <a:off x="838200" y="1825625"/>
            <a:ext cx="5419725" cy="4351338"/>
          </a:xfrm>
        </p:spPr>
        <p:txBody>
          <a:bodyPr/>
          <a:lstStyle/>
          <a:p>
            <a:r>
              <a:rPr lang="en-US" dirty="0"/>
              <a:t>Problems with flow</a:t>
            </a:r>
          </a:p>
          <a:p>
            <a:pPr lvl="1"/>
            <a:r>
              <a:rPr lang="en-US" dirty="0"/>
              <a:t>Bronchospasm</a:t>
            </a:r>
          </a:p>
          <a:p>
            <a:pPr lvl="1"/>
            <a:r>
              <a:rPr lang="en-US" dirty="0"/>
              <a:t>Mucus plug</a:t>
            </a:r>
          </a:p>
          <a:p>
            <a:pPr lvl="1"/>
            <a:r>
              <a:rPr lang="en-US" dirty="0"/>
              <a:t>Kink in the ventilator tubing or ETT </a:t>
            </a:r>
          </a:p>
          <a:p>
            <a:pPr lvl="1"/>
            <a:r>
              <a:rPr lang="en-US" dirty="0"/>
              <a:t>Giving breaths with very fast rate</a:t>
            </a:r>
          </a:p>
          <a:p>
            <a:pPr lvl="1"/>
            <a:endParaRPr lang="en-US" dirty="0"/>
          </a:p>
          <a:p>
            <a:r>
              <a:rPr lang="en-US" dirty="0"/>
              <a:t>What is the consequence of a high peak pressure if the plateau is low? </a:t>
            </a:r>
          </a:p>
          <a:p>
            <a:pPr lvl="1"/>
            <a:r>
              <a:rPr lang="en-US" dirty="0"/>
              <a:t>NOTHING</a:t>
            </a:r>
          </a:p>
        </p:txBody>
      </p:sp>
    </p:spTree>
    <p:extLst>
      <p:ext uri="{BB962C8B-B14F-4D97-AF65-F5344CB8AC3E}">
        <p14:creationId xmlns:p14="http://schemas.microsoft.com/office/powerpoint/2010/main" val="2993437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4131-E883-E34B-89C2-D1AF7699A448}"/>
              </a:ext>
            </a:extLst>
          </p:cNvPr>
          <p:cNvSpPr>
            <a:spLocks noGrp="1"/>
          </p:cNvSpPr>
          <p:nvPr>
            <p:ph type="title"/>
          </p:nvPr>
        </p:nvSpPr>
        <p:spPr/>
        <p:txBody>
          <a:bodyPr/>
          <a:lstStyle/>
          <a:p>
            <a:r>
              <a:rPr lang="en-US" dirty="0"/>
              <a:t>Then why are the RN’s always coming to me with the peak pressure? </a:t>
            </a:r>
          </a:p>
        </p:txBody>
      </p:sp>
      <p:sp>
        <p:nvSpPr>
          <p:cNvPr id="3" name="Content Placeholder 2">
            <a:extLst>
              <a:ext uri="{FF2B5EF4-FFF2-40B4-BE49-F238E27FC236}">
                <a16:creationId xmlns:a16="http://schemas.microsoft.com/office/drawing/2014/main" id="{59945920-1661-C84A-B919-3C70853D92AD}"/>
              </a:ext>
            </a:extLst>
          </p:cNvPr>
          <p:cNvSpPr>
            <a:spLocks noGrp="1"/>
          </p:cNvSpPr>
          <p:nvPr>
            <p:ph idx="1"/>
          </p:nvPr>
        </p:nvSpPr>
        <p:spPr>
          <a:xfrm>
            <a:off x="838200" y="1825625"/>
            <a:ext cx="5544757" cy="4351338"/>
          </a:xfrm>
        </p:spPr>
        <p:txBody>
          <a:bodyPr/>
          <a:lstStyle/>
          <a:p>
            <a:r>
              <a:rPr lang="en-US" dirty="0"/>
              <a:t>You can’t accurately measure an accurate end-inspiratory hold if the patient is making inspiratory efforts</a:t>
            </a:r>
          </a:p>
          <a:p>
            <a:pPr lvl="1"/>
            <a:r>
              <a:rPr lang="en-US" dirty="0"/>
              <a:t>If deeply sedated or paralyzed, will be accurate. </a:t>
            </a:r>
          </a:p>
        </p:txBody>
      </p:sp>
      <p:pic>
        <p:nvPicPr>
          <p:cNvPr id="4" name="Picture 3">
            <a:extLst>
              <a:ext uri="{FF2B5EF4-FFF2-40B4-BE49-F238E27FC236}">
                <a16:creationId xmlns:a16="http://schemas.microsoft.com/office/drawing/2014/main" id="{29820C92-ED51-694B-B66E-A84858334E94}"/>
              </a:ext>
            </a:extLst>
          </p:cNvPr>
          <p:cNvPicPr>
            <a:picLocks noChangeAspect="1"/>
          </p:cNvPicPr>
          <p:nvPr/>
        </p:nvPicPr>
        <p:blipFill>
          <a:blip r:embed="rId3"/>
          <a:stretch>
            <a:fillRect/>
          </a:stretch>
        </p:blipFill>
        <p:spPr>
          <a:xfrm>
            <a:off x="358356" y="3991957"/>
            <a:ext cx="3929063" cy="2774762"/>
          </a:xfrm>
          <a:prstGeom prst="rect">
            <a:avLst/>
          </a:prstGeom>
        </p:spPr>
      </p:pic>
      <p:pic>
        <p:nvPicPr>
          <p:cNvPr id="5" name="Picture 4">
            <a:extLst>
              <a:ext uri="{FF2B5EF4-FFF2-40B4-BE49-F238E27FC236}">
                <a16:creationId xmlns:a16="http://schemas.microsoft.com/office/drawing/2014/main" id="{88331E3C-006D-4A47-B405-85B55AF3D000}"/>
              </a:ext>
            </a:extLst>
          </p:cNvPr>
          <p:cNvPicPr>
            <a:picLocks noChangeAspect="1"/>
          </p:cNvPicPr>
          <p:nvPr/>
        </p:nvPicPr>
        <p:blipFill>
          <a:blip r:embed="rId4"/>
          <a:stretch>
            <a:fillRect/>
          </a:stretch>
        </p:blipFill>
        <p:spPr>
          <a:xfrm>
            <a:off x="5009993" y="4431904"/>
            <a:ext cx="4060069" cy="2039937"/>
          </a:xfrm>
          <a:prstGeom prst="rect">
            <a:avLst/>
          </a:prstGeom>
        </p:spPr>
      </p:pic>
      <p:cxnSp>
        <p:nvCxnSpPr>
          <p:cNvPr id="7" name="Straight Arrow Connector 6">
            <a:extLst>
              <a:ext uri="{FF2B5EF4-FFF2-40B4-BE49-F238E27FC236}">
                <a16:creationId xmlns:a16="http://schemas.microsoft.com/office/drawing/2014/main" id="{4B7076A0-AE1B-1145-9EF8-29FA3B8AC173}"/>
              </a:ext>
            </a:extLst>
          </p:cNvPr>
          <p:cNvCxnSpPr/>
          <p:nvPr/>
        </p:nvCxnSpPr>
        <p:spPr>
          <a:xfrm flipV="1">
            <a:off x="7040027" y="5451872"/>
            <a:ext cx="0" cy="26184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E167CDD-00BC-4C4F-A638-738A4FD4DAA2}"/>
              </a:ext>
            </a:extLst>
          </p:cNvPr>
          <p:cNvCxnSpPr>
            <a:cxnSpLocks/>
          </p:cNvCxnSpPr>
          <p:nvPr/>
        </p:nvCxnSpPr>
        <p:spPr>
          <a:xfrm>
            <a:off x="7040027" y="5851830"/>
            <a:ext cx="0" cy="24764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E1E5801-AFB6-4343-B877-0159DD869218}"/>
              </a:ext>
            </a:extLst>
          </p:cNvPr>
          <p:cNvSpPr/>
          <p:nvPr/>
        </p:nvSpPr>
        <p:spPr>
          <a:xfrm>
            <a:off x="7833518" y="2875052"/>
            <a:ext cx="1500188" cy="11715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968DFC-9C9E-724B-8E95-3B82771F286F}"/>
              </a:ext>
            </a:extLst>
          </p:cNvPr>
          <p:cNvSpPr/>
          <p:nvPr/>
        </p:nvSpPr>
        <p:spPr>
          <a:xfrm>
            <a:off x="8297862" y="1973153"/>
            <a:ext cx="571500" cy="94972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1559E48-6367-0349-A10B-92096ECE2939}"/>
              </a:ext>
            </a:extLst>
          </p:cNvPr>
          <p:cNvCxnSpPr>
            <a:cxnSpLocks/>
          </p:cNvCxnSpPr>
          <p:nvPr/>
        </p:nvCxnSpPr>
        <p:spPr>
          <a:xfrm flipH="1" flipV="1">
            <a:off x="8769346" y="3460839"/>
            <a:ext cx="464344"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368B89-69C3-F643-9AE4-A86742B84EAB}"/>
              </a:ext>
            </a:extLst>
          </p:cNvPr>
          <p:cNvCxnSpPr>
            <a:cxnSpLocks/>
          </p:cNvCxnSpPr>
          <p:nvPr/>
        </p:nvCxnSpPr>
        <p:spPr>
          <a:xfrm flipV="1">
            <a:off x="9390858" y="3468380"/>
            <a:ext cx="461169"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9DFFA3-4FA6-F24E-AE98-D1420BF5060D}"/>
              </a:ext>
            </a:extLst>
          </p:cNvPr>
          <p:cNvSpPr txBox="1"/>
          <p:nvPr/>
        </p:nvSpPr>
        <p:spPr>
          <a:xfrm>
            <a:off x="10153650" y="3267560"/>
            <a:ext cx="1200150" cy="646331"/>
          </a:xfrm>
          <a:prstGeom prst="rect">
            <a:avLst/>
          </a:prstGeom>
          <a:noFill/>
        </p:spPr>
        <p:txBody>
          <a:bodyPr wrap="square" rtlCol="0">
            <a:spAutoFit/>
          </a:bodyPr>
          <a:lstStyle/>
          <a:p>
            <a:r>
              <a:rPr lang="en-US" dirty="0"/>
              <a:t>Distending Pressure</a:t>
            </a:r>
          </a:p>
        </p:txBody>
      </p:sp>
      <p:cxnSp>
        <p:nvCxnSpPr>
          <p:cNvPr id="15" name="Straight Arrow Connector 14">
            <a:extLst>
              <a:ext uri="{FF2B5EF4-FFF2-40B4-BE49-F238E27FC236}">
                <a16:creationId xmlns:a16="http://schemas.microsoft.com/office/drawing/2014/main" id="{E7E4C288-AEE6-C145-BA07-F9839A8E918E}"/>
              </a:ext>
            </a:extLst>
          </p:cNvPr>
          <p:cNvCxnSpPr/>
          <p:nvPr/>
        </p:nvCxnSpPr>
        <p:spPr>
          <a:xfrm>
            <a:off x="8596312" y="1973153"/>
            <a:ext cx="0" cy="764779"/>
          </a:xfrm>
          <a:prstGeom prst="straightConnector1">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AC724E7-6551-674E-BD30-35CF1399A05B}"/>
              </a:ext>
            </a:extLst>
          </p:cNvPr>
          <p:cNvSpPr txBox="1"/>
          <p:nvPr/>
        </p:nvSpPr>
        <p:spPr>
          <a:xfrm>
            <a:off x="9233690" y="2210285"/>
            <a:ext cx="1864522" cy="369332"/>
          </a:xfrm>
          <a:prstGeom prst="rect">
            <a:avLst/>
          </a:prstGeom>
          <a:noFill/>
        </p:spPr>
        <p:txBody>
          <a:bodyPr wrap="square" rtlCol="0">
            <a:spAutoFit/>
          </a:bodyPr>
          <a:lstStyle/>
          <a:p>
            <a:r>
              <a:rPr lang="en-US" dirty="0"/>
              <a:t>Resistive Pressure</a:t>
            </a:r>
          </a:p>
        </p:txBody>
      </p:sp>
      <p:sp>
        <p:nvSpPr>
          <p:cNvPr id="17" name="TextBox 16">
            <a:extLst>
              <a:ext uri="{FF2B5EF4-FFF2-40B4-BE49-F238E27FC236}">
                <a16:creationId xmlns:a16="http://schemas.microsoft.com/office/drawing/2014/main" id="{07E2F2D8-132A-1142-A39B-A6FA93587200}"/>
              </a:ext>
            </a:extLst>
          </p:cNvPr>
          <p:cNvSpPr txBox="1"/>
          <p:nvPr/>
        </p:nvSpPr>
        <p:spPr>
          <a:xfrm>
            <a:off x="7454896" y="1513994"/>
            <a:ext cx="2628900" cy="369332"/>
          </a:xfrm>
          <a:prstGeom prst="rect">
            <a:avLst/>
          </a:prstGeom>
          <a:noFill/>
        </p:spPr>
        <p:txBody>
          <a:bodyPr wrap="square" rtlCol="0">
            <a:spAutoFit/>
          </a:bodyPr>
          <a:lstStyle/>
          <a:p>
            <a:r>
              <a:rPr lang="en-US" dirty="0"/>
              <a:t>Pressure measured here</a:t>
            </a:r>
          </a:p>
        </p:txBody>
      </p:sp>
      <p:cxnSp>
        <p:nvCxnSpPr>
          <p:cNvPr id="19" name="Straight Arrow Connector 18">
            <a:extLst>
              <a:ext uri="{FF2B5EF4-FFF2-40B4-BE49-F238E27FC236}">
                <a16:creationId xmlns:a16="http://schemas.microsoft.com/office/drawing/2014/main" id="{27C99DB7-9843-5144-825F-1472944AA409}"/>
              </a:ext>
            </a:extLst>
          </p:cNvPr>
          <p:cNvCxnSpPr>
            <a:cxnSpLocks/>
          </p:cNvCxnSpPr>
          <p:nvPr/>
        </p:nvCxnSpPr>
        <p:spPr>
          <a:xfrm>
            <a:off x="9155106" y="3952838"/>
            <a:ext cx="235752" cy="24346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C8DDB7-F2D1-FF41-9D8A-7DFFD11028C2}"/>
              </a:ext>
            </a:extLst>
          </p:cNvPr>
          <p:cNvCxnSpPr>
            <a:cxnSpLocks/>
          </p:cNvCxnSpPr>
          <p:nvPr/>
        </p:nvCxnSpPr>
        <p:spPr>
          <a:xfrm>
            <a:off x="8621711" y="3429000"/>
            <a:ext cx="0" cy="39577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8F7645C-26EC-AD49-AF7F-F18B9FB8512C}"/>
              </a:ext>
            </a:extLst>
          </p:cNvPr>
          <p:cNvCxnSpPr>
            <a:cxnSpLocks/>
          </p:cNvCxnSpPr>
          <p:nvPr/>
        </p:nvCxnSpPr>
        <p:spPr>
          <a:xfrm>
            <a:off x="9930199" y="1563036"/>
            <a:ext cx="0" cy="34627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A7039AE-CE8A-EB4B-8E3B-82A68620FB75}"/>
              </a:ext>
            </a:extLst>
          </p:cNvPr>
          <p:cNvSpPr txBox="1"/>
          <p:nvPr/>
        </p:nvSpPr>
        <p:spPr>
          <a:xfrm>
            <a:off x="9515475" y="4046627"/>
            <a:ext cx="1268792" cy="646331"/>
          </a:xfrm>
          <a:prstGeom prst="rect">
            <a:avLst/>
          </a:prstGeom>
          <a:noFill/>
        </p:spPr>
        <p:txBody>
          <a:bodyPr wrap="square" rtlCol="0">
            <a:spAutoFit/>
          </a:bodyPr>
          <a:lstStyle/>
          <a:p>
            <a:r>
              <a:rPr lang="en-US" dirty="0"/>
              <a:t>Muscular Effort</a:t>
            </a:r>
          </a:p>
        </p:txBody>
      </p:sp>
      <p:sp>
        <p:nvSpPr>
          <p:cNvPr id="27" name="TextBox 26">
            <a:extLst>
              <a:ext uri="{FF2B5EF4-FFF2-40B4-BE49-F238E27FC236}">
                <a16:creationId xmlns:a16="http://schemas.microsoft.com/office/drawing/2014/main" id="{D87C765E-A849-AC48-AD5A-594E35E95AE8}"/>
              </a:ext>
            </a:extLst>
          </p:cNvPr>
          <p:cNvSpPr txBox="1"/>
          <p:nvPr/>
        </p:nvSpPr>
        <p:spPr>
          <a:xfrm>
            <a:off x="8269283" y="3381702"/>
            <a:ext cx="471487" cy="369332"/>
          </a:xfrm>
          <a:prstGeom prst="rect">
            <a:avLst/>
          </a:prstGeom>
          <a:noFill/>
        </p:spPr>
        <p:txBody>
          <a:bodyPr wrap="square" rtlCol="0">
            <a:spAutoFit/>
          </a:bodyPr>
          <a:lstStyle/>
          <a:p>
            <a:r>
              <a:rPr lang="en-US" dirty="0"/>
              <a:t>P</a:t>
            </a:r>
          </a:p>
        </p:txBody>
      </p:sp>
    </p:spTree>
    <p:extLst>
      <p:ext uri="{BB962C8B-B14F-4D97-AF65-F5344CB8AC3E}">
        <p14:creationId xmlns:p14="http://schemas.microsoft.com/office/powerpoint/2010/main" val="254525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F0A6-ECC1-5E4C-83F6-722282488BD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F6D1A2C4-8896-4440-A5E7-AC8F1782D2DA}"/>
              </a:ext>
            </a:extLst>
          </p:cNvPr>
          <p:cNvSpPr>
            <a:spLocks noGrp="1"/>
          </p:cNvSpPr>
          <p:nvPr>
            <p:ph idx="1"/>
          </p:nvPr>
        </p:nvSpPr>
        <p:spPr/>
        <p:txBody>
          <a:bodyPr>
            <a:normAutofit/>
          </a:bodyPr>
          <a:lstStyle/>
          <a:p>
            <a:r>
              <a:rPr lang="en-US" dirty="0"/>
              <a:t>You will be faced with one of two problems:</a:t>
            </a:r>
          </a:p>
          <a:p>
            <a:pPr lvl="1"/>
            <a:r>
              <a:rPr lang="en-US" dirty="0"/>
              <a:t>“The ventilator is alarming” </a:t>
            </a:r>
          </a:p>
          <a:p>
            <a:pPr lvl="1"/>
            <a:r>
              <a:rPr lang="en-US" dirty="0"/>
              <a:t>“The patient looks uncomfortable” (or, conversely, I gave sedatives to keep them comfortable). </a:t>
            </a:r>
          </a:p>
          <a:p>
            <a:r>
              <a:rPr lang="en-US" dirty="0"/>
              <a:t>Physiology review: why does this happen?</a:t>
            </a:r>
          </a:p>
          <a:p>
            <a:r>
              <a:rPr lang="en-US" dirty="0"/>
              <a:t>Schemas for how to address ventilator alarms and patient </a:t>
            </a:r>
            <a:r>
              <a:rPr lang="en-US" dirty="0" err="1"/>
              <a:t>dyssynchrony</a:t>
            </a:r>
            <a:endParaRPr lang="en-US" dirty="0"/>
          </a:p>
        </p:txBody>
      </p:sp>
    </p:spTree>
    <p:extLst>
      <p:ext uri="{BB962C8B-B14F-4D97-AF65-F5344CB8AC3E}">
        <p14:creationId xmlns:p14="http://schemas.microsoft.com/office/powerpoint/2010/main" val="2246728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EEB38-B54A-F64E-B5A9-F12BBE119F04}"/>
              </a:ext>
            </a:extLst>
          </p:cNvPr>
          <p:cNvPicPr>
            <a:picLocks noChangeAspect="1"/>
          </p:cNvPicPr>
          <p:nvPr/>
        </p:nvPicPr>
        <p:blipFill>
          <a:blip r:embed="rId3"/>
          <a:stretch>
            <a:fillRect/>
          </a:stretch>
        </p:blipFill>
        <p:spPr>
          <a:xfrm>
            <a:off x="1574799" y="71500"/>
            <a:ext cx="9042401" cy="6786500"/>
          </a:xfrm>
          <a:prstGeom prst="rect">
            <a:avLst/>
          </a:prstGeom>
        </p:spPr>
      </p:pic>
      <p:sp>
        <p:nvSpPr>
          <p:cNvPr id="8" name="TextBox 7">
            <a:extLst>
              <a:ext uri="{FF2B5EF4-FFF2-40B4-BE49-F238E27FC236}">
                <a16:creationId xmlns:a16="http://schemas.microsoft.com/office/drawing/2014/main" id="{8034160E-8985-5346-A409-EA78633524A7}"/>
              </a:ext>
            </a:extLst>
          </p:cNvPr>
          <p:cNvSpPr txBox="1"/>
          <p:nvPr/>
        </p:nvSpPr>
        <p:spPr>
          <a:xfrm>
            <a:off x="10306050" y="3105834"/>
            <a:ext cx="1885950" cy="646331"/>
          </a:xfrm>
          <a:prstGeom prst="rect">
            <a:avLst/>
          </a:prstGeom>
          <a:noFill/>
        </p:spPr>
        <p:txBody>
          <a:bodyPr wrap="square" rtlCol="0">
            <a:spAutoFit/>
          </a:bodyPr>
          <a:lstStyle/>
          <a:p>
            <a:r>
              <a:rPr lang="en-US" dirty="0"/>
              <a:t>Expiratory hold maneuver</a:t>
            </a:r>
          </a:p>
        </p:txBody>
      </p:sp>
      <p:sp>
        <p:nvSpPr>
          <p:cNvPr id="9" name="TextBox 8">
            <a:extLst>
              <a:ext uri="{FF2B5EF4-FFF2-40B4-BE49-F238E27FC236}">
                <a16:creationId xmlns:a16="http://schemas.microsoft.com/office/drawing/2014/main" id="{6100AB97-C9B2-5348-88B2-05D7D73D9389}"/>
              </a:ext>
            </a:extLst>
          </p:cNvPr>
          <p:cNvSpPr txBox="1"/>
          <p:nvPr/>
        </p:nvSpPr>
        <p:spPr>
          <a:xfrm>
            <a:off x="1843088" y="5800725"/>
            <a:ext cx="1728787" cy="646331"/>
          </a:xfrm>
          <a:prstGeom prst="rect">
            <a:avLst/>
          </a:prstGeom>
          <a:noFill/>
        </p:spPr>
        <p:txBody>
          <a:bodyPr wrap="square" rtlCol="0">
            <a:spAutoFit/>
          </a:bodyPr>
          <a:lstStyle/>
          <a:p>
            <a:r>
              <a:rPr lang="en-US" dirty="0"/>
              <a:t>Giving breath too fast</a:t>
            </a:r>
          </a:p>
        </p:txBody>
      </p:sp>
    </p:spTree>
    <p:extLst>
      <p:ext uri="{BB962C8B-B14F-4D97-AF65-F5344CB8AC3E}">
        <p14:creationId xmlns:p14="http://schemas.microsoft.com/office/powerpoint/2010/main" val="4287129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E9F3A-D849-D147-A63E-CCB941986116}"/>
              </a:ext>
            </a:extLst>
          </p:cNvPr>
          <p:cNvSpPr>
            <a:spLocks noGrp="1"/>
          </p:cNvSpPr>
          <p:nvPr>
            <p:ph type="title"/>
          </p:nvPr>
        </p:nvSpPr>
        <p:spPr/>
        <p:txBody>
          <a:bodyPr/>
          <a:lstStyle/>
          <a:p>
            <a:r>
              <a:rPr lang="en-US" dirty="0"/>
              <a:t>In sum, </a:t>
            </a:r>
          </a:p>
        </p:txBody>
      </p:sp>
      <p:sp>
        <p:nvSpPr>
          <p:cNvPr id="3" name="Content Placeholder 2">
            <a:extLst>
              <a:ext uri="{FF2B5EF4-FFF2-40B4-BE49-F238E27FC236}">
                <a16:creationId xmlns:a16="http://schemas.microsoft.com/office/drawing/2014/main" id="{378519EC-C0C5-8044-AFD4-A9DD247DF4A2}"/>
              </a:ext>
            </a:extLst>
          </p:cNvPr>
          <p:cNvSpPr>
            <a:spLocks noGrp="1"/>
          </p:cNvSpPr>
          <p:nvPr>
            <p:ph idx="1"/>
          </p:nvPr>
        </p:nvSpPr>
        <p:spPr/>
        <p:txBody>
          <a:bodyPr>
            <a:normAutofit lnSpcReduction="10000"/>
          </a:bodyPr>
          <a:lstStyle/>
          <a:p>
            <a:r>
              <a:rPr lang="en-US" dirty="0"/>
              <a:t>In ACVC, Tidal Volume and Inspiratory time are set, so pressure will vary based on the patient’s lung physiology</a:t>
            </a:r>
          </a:p>
          <a:p>
            <a:r>
              <a:rPr lang="en-US" dirty="0"/>
              <a:t>Ventilator pressures (specifically, the plateau pressure) tell you about whether current ventilation is lung protective</a:t>
            </a:r>
          </a:p>
          <a:p>
            <a:r>
              <a:rPr lang="en-US" dirty="0"/>
              <a:t>Tradeoff between Lung Protection (early) vs Light Sedation (late)</a:t>
            </a:r>
          </a:p>
          <a:p>
            <a:r>
              <a:rPr lang="en-US" dirty="0"/>
              <a:t>High peak pressure will be the finding nurses and RTs notice</a:t>
            </a:r>
          </a:p>
          <a:p>
            <a:pPr lvl="1"/>
            <a:r>
              <a:rPr lang="en-US" dirty="0"/>
              <a:t>How will this change in ACPC? (answer at end)</a:t>
            </a:r>
          </a:p>
          <a:p>
            <a:r>
              <a:rPr lang="en-US" dirty="0"/>
              <a:t>Perform a breath hold (if you can) to separate causes of elevated resistance to flow (low plateau) vs high distending pressure (high plateau)</a:t>
            </a:r>
          </a:p>
        </p:txBody>
      </p:sp>
    </p:spTree>
    <p:extLst>
      <p:ext uri="{BB962C8B-B14F-4D97-AF65-F5344CB8AC3E}">
        <p14:creationId xmlns:p14="http://schemas.microsoft.com/office/powerpoint/2010/main" val="2781749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CB97-7CB9-ED43-9E10-25FFA42AA088}"/>
              </a:ext>
            </a:extLst>
          </p:cNvPr>
          <p:cNvSpPr>
            <a:spLocks noGrp="1"/>
          </p:cNvSpPr>
          <p:nvPr>
            <p:ph type="title"/>
          </p:nvPr>
        </p:nvSpPr>
        <p:spPr/>
        <p:txBody>
          <a:bodyPr/>
          <a:lstStyle/>
          <a:p>
            <a:r>
              <a:rPr lang="en-US" dirty="0"/>
              <a:t>”The patient looks uncomfortable”</a:t>
            </a:r>
          </a:p>
        </p:txBody>
      </p:sp>
      <p:sp>
        <p:nvSpPr>
          <p:cNvPr id="3" name="Content Placeholder 2">
            <a:extLst>
              <a:ext uri="{FF2B5EF4-FFF2-40B4-BE49-F238E27FC236}">
                <a16:creationId xmlns:a16="http://schemas.microsoft.com/office/drawing/2014/main" id="{C4027DD4-08C4-BF41-BFD3-C8928A8A4F20}"/>
              </a:ext>
            </a:extLst>
          </p:cNvPr>
          <p:cNvSpPr>
            <a:spLocks noGrp="1"/>
          </p:cNvSpPr>
          <p:nvPr>
            <p:ph idx="1"/>
          </p:nvPr>
        </p:nvSpPr>
        <p:spPr>
          <a:xfrm>
            <a:off x="838200" y="1825625"/>
            <a:ext cx="5791200" cy="4351338"/>
          </a:xfrm>
        </p:spPr>
        <p:txBody>
          <a:bodyPr/>
          <a:lstStyle/>
          <a:p>
            <a:r>
              <a:rPr lang="en-US" dirty="0"/>
              <a:t>“Or, I had to go up on the sedation”</a:t>
            </a:r>
          </a:p>
          <a:p>
            <a:r>
              <a:rPr lang="en-US" dirty="0"/>
              <a:t>Observation (confounded) data suggests: </a:t>
            </a:r>
          </a:p>
          <a:p>
            <a:pPr lvl="1"/>
            <a:r>
              <a:rPr lang="en-US" dirty="0"/>
              <a:t>25% of all patients have dis-synchrony</a:t>
            </a:r>
          </a:p>
          <a:p>
            <a:pPr lvl="1"/>
            <a:r>
              <a:rPr lang="en-US" dirty="0"/>
              <a:t>50% who are the vent more than a day will. </a:t>
            </a:r>
          </a:p>
          <a:p>
            <a:pPr lvl="1"/>
            <a:r>
              <a:rPr lang="en-US" dirty="0"/>
              <a:t>They do worse. Maybe even worse mortality</a:t>
            </a:r>
          </a:p>
        </p:txBody>
      </p:sp>
      <p:pic>
        <p:nvPicPr>
          <p:cNvPr id="4" name="Picture 3">
            <a:extLst>
              <a:ext uri="{FF2B5EF4-FFF2-40B4-BE49-F238E27FC236}">
                <a16:creationId xmlns:a16="http://schemas.microsoft.com/office/drawing/2014/main" id="{9EF16BAB-EA41-A344-B611-A0C7D915ABD1}"/>
              </a:ext>
            </a:extLst>
          </p:cNvPr>
          <p:cNvPicPr>
            <a:picLocks noChangeAspect="1"/>
          </p:cNvPicPr>
          <p:nvPr/>
        </p:nvPicPr>
        <p:blipFill>
          <a:blip r:embed="rId3"/>
          <a:stretch>
            <a:fillRect/>
          </a:stretch>
        </p:blipFill>
        <p:spPr>
          <a:xfrm>
            <a:off x="6629400" y="3536949"/>
            <a:ext cx="5348288" cy="2449047"/>
          </a:xfrm>
          <a:prstGeom prst="rect">
            <a:avLst/>
          </a:prstGeom>
        </p:spPr>
      </p:pic>
      <p:pic>
        <p:nvPicPr>
          <p:cNvPr id="6" name="Picture 5">
            <a:extLst>
              <a:ext uri="{FF2B5EF4-FFF2-40B4-BE49-F238E27FC236}">
                <a16:creationId xmlns:a16="http://schemas.microsoft.com/office/drawing/2014/main" id="{75F9B8EC-363E-2D41-9B43-4C5A808E229C}"/>
              </a:ext>
            </a:extLst>
          </p:cNvPr>
          <p:cNvPicPr>
            <a:picLocks noChangeAspect="1"/>
          </p:cNvPicPr>
          <p:nvPr/>
        </p:nvPicPr>
        <p:blipFill>
          <a:blip r:embed="rId4"/>
          <a:stretch>
            <a:fillRect/>
          </a:stretch>
        </p:blipFill>
        <p:spPr>
          <a:xfrm>
            <a:off x="7610475" y="1974382"/>
            <a:ext cx="3695700" cy="1371600"/>
          </a:xfrm>
          <a:prstGeom prst="rect">
            <a:avLst/>
          </a:prstGeom>
        </p:spPr>
      </p:pic>
    </p:spTree>
    <p:extLst>
      <p:ext uri="{BB962C8B-B14F-4D97-AF65-F5344CB8AC3E}">
        <p14:creationId xmlns:p14="http://schemas.microsoft.com/office/powerpoint/2010/main" val="3590647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456-A730-2843-919A-F842725129C2}"/>
              </a:ext>
            </a:extLst>
          </p:cNvPr>
          <p:cNvSpPr>
            <a:spLocks noGrp="1"/>
          </p:cNvSpPr>
          <p:nvPr>
            <p:ph type="title"/>
          </p:nvPr>
        </p:nvSpPr>
        <p:spPr/>
        <p:txBody>
          <a:bodyPr/>
          <a:lstStyle/>
          <a:p>
            <a:r>
              <a:rPr lang="en-US" dirty="0"/>
              <a:t>Double Triggering -&gt; Breath Stacking</a:t>
            </a:r>
          </a:p>
        </p:txBody>
      </p:sp>
      <p:sp>
        <p:nvSpPr>
          <p:cNvPr id="3" name="Content Placeholder 2">
            <a:extLst>
              <a:ext uri="{FF2B5EF4-FFF2-40B4-BE49-F238E27FC236}">
                <a16:creationId xmlns:a16="http://schemas.microsoft.com/office/drawing/2014/main" id="{7B591B14-08A2-6846-BC26-1D3EC70B17A4}"/>
              </a:ext>
            </a:extLst>
          </p:cNvPr>
          <p:cNvSpPr>
            <a:spLocks noGrp="1"/>
          </p:cNvSpPr>
          <p:nvPr>
            <p:ph idx="1"/>
          </p:nvPr>
        </p:nvSpPr>
        <p:spPr>
          <a:xfrm>
            <a:off x="838200" y="1825625"/>
            <a:ext cx="4776788" cy="4351338"/>
          </a:xfrm>
        </p:spPr>
        <p:txBody>
          <a:bodyPr>
            <a:normAutofit fontScale="92500"/>
          </a:bodyPr>
          <a:lstStyle/>
          <a:p>
            <a:r>
              <a:rPr lang="en-US" dirty="0"/>
              <a:t>Two breaths are given for the patient making one respiratory effort</a:t>
            </a:r>
          </a:p>
          <a:p>
            <a:r>
              <a:rPr lang="en-US" dirty="0"/>
              <a:t>This is a problem because it doubles the distention of the lung</a:t>
            </a:r>
          </a:p>
          <a:p>
            <a:r>
              <a:rPr lang="en-US" dirty="0"/>
              <a:t>Cause: the patient’s brain stem wants a larger/longer inspiration than the vent gives. </a:t>
            </a:r>
          </a:p>
          <a:p>
            <a:pPr lvl="1"/>
            <a:r>
              <a:rPr lang="en-US" dirty="0"/>
              <a:t>Low Tidal Volume = unnatural</a:t>
            </a:r>
          </a:p>
          <a:p>
            <a:pPr lvl="1"/>
            <a:r>
              <a:rPr lang="en-US" dirty="0"/>
              <a:t>Drive to breath = high</a:t>
            </a:r>
          </a:p>
        </p:txBody>
      </p:sp>
      <p:pic>
        <p:nvPicPr>
          <p:cNvPr id="5" name="Picture 4">
            <a:extLst>
              <a:ext uri="{FF2B5EF4-FFF2-40B4-BE49-F238E27FC236}">
                <a16:creationId xmlns:a16="http://schemas.microsoft.com/office/drawing/2014/main" id="{24209F64-9582-AB4F-B224-9EB6A02CEB5D}"/>
              </a:ext>
            </a:extLst>
          </p:cNvPr>
          <p:cNvPicPr>
            <a:picLocks noChangeAspect="1"/>
          </p:cNvPicPr>
          <p:nvPr/>
        </p:nvPicPr>
        <p:blipFill>
          <a:blip r:embed="rId3"/>
          <a:stretch>
            <a:fillRect/>
          </a:stretch>
        </p:blipFill>
        <p:spPr>
          <a:xfrm>
            <a:off x="5932487" y="2193925"/>
            <a:ext cx="5613400" cy="3327400"/>
          </a:xfrm>
          <a:prstGeom prst="rect">
            <a:avLst/>
          </a:prstGeom>
        </p:spPr>
      </p:pic>
    </p:spTree>
    <p:extLst>
      <p:ext uri="{BB962C8B-B14F-4D97-AF65-F5344CB8AC3E}">
        <p14:creationId xmlns:p14="http://schemas.microsoft.com/office/powerpoint/2010/main" val="2775786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456-A730-2843-919A-F842725129C2}"/>
              </a:ext>
            </a:extLst>
          </p:cNvPr>
          <p:cNvSpPr>
            <a:spLocks noGrp="1"/>
          </p:cNvSpPr>
          <p:nvPr>
            <p:ph type="title"/>
          </p:nvPr>
        </p:nvSpPr>
        <p:spPr/>
        <p:txBody>
          <a:bodyPr/>
          <a:lstStyle/>
          <a:p>
            <a:r>
              <a:rPr lang="en-US" dirty="0"/>
              <a:t>Double Triggering -&gt; Breath Stacking</a:t>
            </a:r>
          </a:p>
        </p:txBody>
      </p:sp>
      <p:sp>
        <p:nvSpPr>
          <p:cNvPr id="3" name="Content Placeholder 2">
            <a:extLst>
              <a:ext uri="{FF2B5EF4-FFF2-40B4-BE49-F238E27FC236}">
                <a16:creationId xmlns:a16="http://schemas.microsoft.com/office/drawing/2014/main" id="{7B591B14-08A2-6846-BC26-1D3EC70B17A4}"/>
              </a:ext>
            </a:extLst>
          </p:cNvPr>
          <p:cNvSpPr>
            <a:spLocks noGrp="1"/>
          </p:cNvSpPr>
          <p:nvPr>
            <p:ph idx="1"/>
          </p:nvPr>
        </p:nvSpPr>
        <p:spPr>
          <a:xfrm>
            <a:off x="838200" y="1825625"/>
            <a:ext cx="5105400" cy="4351338"/>
          </a:xfrm>
        </p:spPr>
        <p:txBody>
          <a:bodyPr>
            <a:normAutofit/>
          </a:bodyPr>
          <a:lstStyle/>
          <a:p>
            <a:r>
              <a:rPr lang="en-US" dirty="0"/>
              <a:t>Treatment options: </a:t>
            </a:r>
          </a:p>
          <a:p>
            <a:pPr lvl="1"/>
            <a:r>
              <a:rPr lang="en-US" dirty="0"/>
              <a:t>Increase sedation (often preferrable if early = strict low tidal volume ventilation needed)</a:t>
            </a:r>
          </a:p>
          <a:p>
            <a:pPr lvl="2"/>
            <a:r>
              <a:rPr lang="en-US" dirty="0"/>
              <a:t>Neuromuscular blockade if needed</a:t>
            </a:r>
          </a:p>
          <a:p>
            <a:pPr lvl="1"/>
            <a:r>
              <a:rPr lang="en-US" dirty="0"/>
              <a:t>Increase vent inspiratory time</a:t>
            </a:r>
          </a:p>
          <a:p>
            <a:pPr lvl="1"/>
            <a:r>
              <a:rPr lang="en-US" dirty="0"/>
              <a:t>increase tidal volume (often preferrable if later = lighter sedation prioritized. </a:t>
            </a:r>
          </a:p>
        </p:txBody>
      </p:sp>
      <p:pic>
        <p:nvPicPr>
          <p:cNvPr id="4" name="Picture 3">
            <a:extLst>
              <a:ext uri="{FF2B5EF4-FFF2-40B4-BE49-F238E27FC236}">
                <a16:creationId xmlns:a16="http://schemas.microsoft.com/office/drawing/2014/main" id="{3421BFC0-209B-BD49-8395-149038C23853}"/>
              </a:ext>
            </a:extLst>
          </p:cNvPr>
          <p:cNvPicPr>
            <a:picLocks noChangeAspect="1"/>
          </p:cNvPicPr>
          <p:nvPr/>
        </p:nvPicPr>
        <p:blipFill rotWithShape="1">
          <a:blip r:embed="rId3"/>
          <a:srcRect r="50000" b="62054"/>
          <a:stretch/>
        </p:blipFill>
        <p:spPr>
          <a:xfrm>
            <a:off x="7151687" y="1772427"/>
            <a:ext cx="3663950" cy="1656573"/>
          </a:xfrm>
          <a:prstGeom prst="rect">
            <a:avLst/>
          </a:prstGeom>
        </p:spPr>
      </p:pic>
      <p:pic>
        <p:nvPicPr>
          <p:cNvPr id="6" name="Picture 5">
            <a:extLst>
              <a:ext uri="{FF2B5EF4-FFF2-40B4-BE49-F238E27FC236}">
                <a16:creationId xmlns:a16="http://schemas.microsoft.com/office/drawing/2014/main" id="{C6780FCA-99BE-4C4E-AAF9-446E6C847008}"/>
              </a:ext>
            </a:extLst>
          </p:cNvPr>
          <p:cNvPicPr>
            <a:picLocks noChangeAspect="1"/>
          </p:cNvPicPr>
          <p:nvPr/>
        </p:nvPicPr>
        <p:blipFill rotWithShape="1">
          <a:blip r:embed="rId3"/>
          <a:srcRect l="49900" t="60714"/>
          <a:stretch/>
        </p:blipFill>
        <p:spPr>
          <a:xfrm>
            <a:off x="6578434" y="3850681"/>
            <a:ext cx="5105400" cy="2385005"/>
          </a:xfrm>
          <a:prstGeom prst="rect">
            <a:avLst/>
          </a:prstGeom>
        </p:spPr>
      </p:pic>
      <p:sp>
        <p:nvSpPr>
          <p:cNvPr id="7" name="Frame 6">
            <a:extLst>
              <a:ext uri="{FF2B5EF4-FFF2-40B4-BE49-F238E27FC236}">
                <a16:creationId xmlns:a16="http://schemas.microsoft.com/office/drawing/2014/main" id="{0DA99CA1-D990-8A4F-9E23-8D5A0CFAA8EF}"/>
              </a:ext>
            </a:extLst>
          </p:cNvPr>
          <p:cNvSpPr/>
          <p:nvPr/>
        </p:nvSpPr>
        <p:spPr>
          <a:xfrm>
            <a:off x="6678320" y="5276847"/>
            <a:ext cx="4880268" cy="609604"/>
          </a:xfrm>
          <a:prstGeom prst="frame">
            <a:avLst>
              <a:gd name="adj1" fmla="val 70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28565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D2B9-542A-4346-BFDE-24FC56431A3F}"/>
              </a:ext>
            </a:extLst>
          </p:cNvPr>
          <p:cNvSpPr>
            <a:spLocks noGrp="1"/>
          </p:cNvSpPr>
          <p:nvPr>
            <p:ph type="title"/>
          </p:nvPr>
        </p:nvSpPr>
        <p:spPr/>
        <p:txBody>
          <a:bodyPr/>
          <a:lstStyle/>
          <a:p>
            <a:r>
              <a:rPr lang="en-US" dirty="0"/>
              <a:t>Flow starvation -&gt; wasted effort</a:t>
            </a:r>
          </a:p>
        </p:txBody>
      </p:sp>
      <p:pic>
        <p:nvPicPr>
          <p:cNvPr id="4" name="Picture 9" descr="Diagram&#10;&#10;Description automatically generated">
            <a:extLst>
              <a:ext uri="{FF2B5EF4-FFF2-40B4-BE49-F238E27FC236}">
                <a16:creationId xmlns:a16="http://schemas.microsoft.com/office/drawing/2014/main" id="{B41ABF2D-F4E2-3745-9599-DAB7C064C80F}"/>
              </a:ext>
            </a:extLst>
          </p:cNvPr>
          <p:cNvPicPr>
            <a:picLocks noGrp="1" noChangeAspect="1"/>
          </p:cNvPicPr>
          <p:nvPr>
            <p:ph idx="1"/>
          </p:nvPr>
        </p:nvPicPr>
        <p:blipFill>
          <a:blip r:embed="rId2"/>
          <a:stretch>
            <a:fillRect/>
          </a:stretch>
        </p:blipFill>
        <p:spPr>
          <a:xfrm>
            <a:off x="7010400" y="2051050"/>
            <a:ext cx="4343400" cy="2755900"/>
          </a:xfrm>
          <a:prstGeom prst="rect">
            <a:avLst/>
          </a:prstGeom>
          <a:ln>
            <a:solidFill>
              <a:schemeClr val="tx1"/>
            </a:solidFill>
          </a:ln>
        </p:spPr>
      </p:pic>
      <p:sp>
        <p:nvSpPr>
          <p:cNvPr id="5" name="Content Placeholder 2">
            <a:extLst>
              <a:ext uri="{FF2B5EF4-FFF2-40B4-BE49-F238E27FC236}">
                <a16:creationId xmlns:a16="http://schemas.microsoft.com/office/drawing/2014/main" id="{2DA36E48-5CF0-1840-B9A5-3EBE805AC93E}"/>
              </a:ext>
            </a:extLst>
          </p:cNvPr>
          <p:cNvSpPr txBox="1">
            <a:spLocks/>
          </p:cNvSpPr>
          <p:nvPr/>
        </p:nvSpPr>
        <p:spPr>
          <a:xfrm>
            <a:off x="838200" y="1825625"/>
            <a:ext cx="560546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Cause</a:t>
            </a:r>
          </a:p>
          <a:p>
            <a:pPr lvl="1"/>
            <a:r>
              <a:rPr lang="en-US" dirty="0"/>
              <a:t>Patient wants more flow than the vent gives (common on ACVC)</a:t>
            </a:r>
          </a:p>
          <a:p>
            <a:r>
              <a:rPr lang="en-US" dirty="0"/>
              <a:t>Consequence: </a:t>
            </a:r>
          </a:p>
          <a:p>
            <a:pPr lvl="1"/>
            <a:r>
              <a:rPr lang="en-US" dirty="0"/>
              <a:t>Skeletal muscle and diaphragm strain</a:t>
            </a:r>
          </a:p>
          <a:p>
            <a:pPr lvl="1"/>
            <a:r>
              <a:rPr lang="en-US" dirty="0"/>
              <a:t>Lung injury (pleural pressure negative during efforts)</a:t>
            </a:r>
          </a:p>
        </p:txBody>
      </p:sp>
    </p:spTree>
    <p:extLst>
      <p:ext uri="{BB962C8B-B14F-4D97-AF65-F5344CB8AC3E}">
        <p14:creationId xmlns:p14="http://schemas.microsoft.com/office/powerpoint/2010/main" val="1131256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D2B9-542A-4346-BFDE-24FC56431A3F}"/>
              </a:ext>
            </a:extLst>
          </p:cNvPr>
          <p:cNvSpPr>
            <a:spLocks noGrp="1"/>
          </p:cNvSpPr>
          <p:nvPr>
            <p:ph type="title"/>
          </p:nvPr>
        </p:nvSpPr>
        <p:spPr/>
        <p:txBody>
          <a:bodyPr/>
          <a:lstStyle/>
          <a:p>
            <a:r>
              <a:rPr lang="en-US" dirty="0"/>
              <a:t>Flow starvation -&gt; wasted effort</a:t>
            </a:r>
          </a:p>
        </p:txBody>
      </p:sp>
      <p:sp>
        <p:nvSpPr>
          <p:cNvPr id="5" name="Content Placeholder 2">
            <a:extLst>
              <a:ext uri="{FF2B5EF4-FFF2-40B4-BE49-F238E27FC236}">
                <a16:creationId xmlns:a16="http://schemas.microsoft.com/office/drawing/2014/main" id="{2DA36E48-5CF0-1840-B9A5-3EBE805AC93E}"/>
              </a:ext>
            </a:extLst>
          </p:cNvPr>
          <p:cNvSpPr txBox="1">
            <a:spLocks/>
          </p:cNvSpPr>
          <p:nvPr/>
        </p:nvSpPr>
        <p:spPr>
          <a:xfrm>
            <a:off x="838200" y="1825625"/>
            <a:ext cx="560546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Treatment Options:</a:t>
            </a:r>
          </a:p>
          <a:p>
            <a:pPr lvl="1"/>
            <a:r>
              <a:rPr lang="en-US" dirty="0"/>
              <a:t>Increase the flow rate to 50-60, can increase up to 80. </a:t>
            </a:r>
          </a:p>
          <a:p>
            <a:pPr lvl="2"/>
            <a:r>
              <a:rPr lang="en-US" dirty="0"/>
              <a:t>This will cause peak pressure to go up</a:t>
            </a:r>
          </a:p>
          <a:p>
            <a:pPr lvl="1"/>
            <a:r>
              <a:rPr lang="en-US" dirty="0"/>
              <a:t>Switch to ramp waveform</a:t>
            </a:r>
          </a:p>
          <a:p>
            <a:pPr lvl="1"/>
            <a:r>
              <a:rPr lang="en-US" dirty="0"/>
              <a:t>Switch to ACPC</a:t>
            </a:r>
          </a:p>
        </p:txBody>
      </p:sp>
      <p:pic>
        <p:nvPicPr>
          <p:cNvPr id="7" name="Picture 2">
            <a:extLst>
              <a:ext uri="{FF2B5EF4-FFF2-40B4-BE49-F238E27FC236}">
                <a16:creationId xmlns:a16="http://schemas.microsoft.com/office/drawing/2014/main" id="{9830E31F-25AE-5647-BCD3-5AA3978D0A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27" r="19955"/>
          <a:stretch/>
        </p:blipFill>
        <p:spPr bwMode="auto">
          <a:xfrm>
            <a:off x="6586537" y="1428749"/>
            <a:ext cx="5323562" cy="5292725"/>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a:extLst>
              <a:ext uri="{FF2B5EF4-FFF2-40B4-BE49-F238E27FC236}">
                <a16:creationId xmlns:a16="http://schemas.microsoft.com/office/drawing/2014/main" id="{8E461AA2-3C70-E040-B515-28B705404B9F}"/>
              </a:ext>
            </a:extLst>
          </p:cNvPr>
          <p:cNvSpPr/>
          <p:nvPr/>
        </p:nvSpPr>
        <p:spPr>
          <a:xfrm>
            <a:off x="8229602" y="4881564"/>
            <a:ext cx="542923" cy="719135"/>
          </a:xfrm>
          <a:prstGeom prst="frame">
            <a:avLst>
              <a:gd name="adj1" fmla="val 8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9659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AEC6-D8BB-E047-A372-6D78986368ED}"/>
              </a:ext>
            </a:extLst>
          </p:cNvPr>
          <p:cNvSpPr>
            <a:spLocks noGrp="1"/>
          </p:cNvSpPr>
          <p:nvPr>
            <p:ph type="title"/>
          </p:nvPr>
        </p:nvSpPr>
        <p:spPr/>
        <p:txBody>
          <a:bodyPr/>
          <a:lstStyle/>
          <a:p>
            <a:r>
              <a:rPr lang="en-US" dirty="0"/>
              <a:t>A warmup riddle: </a:t>
            </a:r>
            <a:r>
              <a:rPr lang="en-US" dirty="0">
                <a:solidFill>
                  <a:srgbClr val="FF0000"/>
                </a:solidFill>
              </a:rPr>
              <a:t>answers</a:t>
            </a:r>
            <a:r>
              <a:rPr lang="en-US" dirty="0"/>
              <a:t> </a:t>
            </a:r>
          </a:p>
        </p:txBody>
      </p:sp>
      <p:sp>
        <p:nvSpPr>
          <p:cNvPr id="3" name="Content Placeholder 2">
            <a:extLst>
              <a:ext uri="{FF2B5EF4-FFF2-40B4-BE49-F238E27FC236}">
                <a16:creationId xmlns:a16="http://schemas.microsoft.com/office/drawing/2014/main" id="{6D3E2D0A-CA8B-E14F-91F3-F74F38D56C99}"/>
              </a:ext>
            </a:extLst>
          </p:cNvPr>
          <p:cNvSpPr>
            <a:spLocks noGrp="1"/>
          </p:cNvSpPr>
          <p:nvPr>
            <p:ph idx="1"/>
          </p:nvPr>
        </p:nvSpPr>
        <p:spPr/>
        <p:txBody>
          <a:bodyPr>
            <a:normAutofit fontScale="85000" lnSpcReduction="10000"/>
          </a:bodyPr>
          <a:lstStyle/>
          <a:p>
            <a:r>
              <a:rPr lang="en-US" dirty="0"/>
              <a:t>ABG is 7.15 / 75 / 50 on FiO2 1.0 an PEEP 14, RR 30, Vt 6 ml/Kg</a:t>
            </a:r>
          </a:p>
          <a:p>
            <a:endParaRPr lang="en-US" dirty="0"/>
          </a:p>
          <a:p>
            <a:r>
              <a:rPr lang="en-US" dirty="0"/>
              <a:t>What will stop you from going up on each of these indefinitely? </a:t>
            </a:r>
          </a:p>
          <a:p>
            <a:pPr lvl="1"/>
            <a:r>
              <a:rPr lang="en-US" dirty="0"/>
              <a:t>Oxygenation = obviously can’t go above pure oxygen. </a:t>
            </a:r>
          </a:p>
          <a:p>
            <a:pPr lvl="1"/>
            <a:r>
              <a:rPr lang="en-US" dirty="0"/>
              <a:t>What would happen if you kept going up on PEEP? When would you stop?</a:t>
            </a:r>
          </a:p>
          <a:p>
            <a:pPr lvl="2"/>
            <a:r>
              <a:rPr lang="en-US" dirty="0">
                <a:solidFill>
                  <a:srgbClr val="FF0000"/>
                </a:solidFill>
              </a:rPr>
              <a:t>Plateau is likely to increase above 30 cmH2O</a:t>
            </a:r>
          </a:p>
          <a:p>
            <a:pPr lvl="1"/>
            <a:r>
              <a:rPr lang="en-US" dirty="0"/>
              <a:t>What would happen if you kept going fast on RR? </a:t>
            </a:r>
          </a:p>
          <a:p>
            <a:pPr lvl="2"/>
            <a:r>
              <a:rPr lang="en-US" dirty="0" err="1">
                <a:solidFill>
                  <a:srgbClr val="FF0000"/>
                </a:solidFill>
              </a:rPr>
              <a:t>AutoPEEP</a:t>
            </a:r>
            <a:r>
              <a:rPr lang="en-US" dirty="0">
                <a:solidFill>
                  <a:srgbClr val="FF0000"/>
                </a:solidFill>
              </a:rPr>
              <a:t> due to insufficient time to exhale</a:t>
            </a:r>
          </a:p>
          <a:p>
            <a:pPr lvl="1"/>
            <a:r>
              <a:rPr lang="en-US" dirty="0"/>
              <a:t>What would happen if you kept going up on the Vt?</a:t>
            </a:r>
          </a:p>
          <a:p>
            <a:pPr lvl="2"/>
            <a:r>
              <a:rPr lang="en-US" dirty="0">
                <a:solidFill>
                  <a:srgbClr val="FF0000"/>
                </a:solidFill>
              </a:rPr>
              <a:t>Plateau is likely to increase above 30 cmH2O</a:t>
            </a:r>
            <a:endParaRPr lang="en-US" dirty="0"/>
          </a:p>
          <a:p>
            <a:r>
              <a:rPr lang="en-US" dirty="0"/>
              <a:t>What will the RNs/RTs come to you with in ACPC instead of high peak pressure?</a:t>
            </a:r>
          </a:p>
          <a:p>
            <a:pPr lvl="1"/>
            <a:r>
              <a:rPr lang="en-US" dirty="0"/>
              <a:t> </a:t>
            </a:r>
            <a:r>
              <a:rPr lang="en-US" dirty="0">
                <a:solidFill>
                  <a:srgbClr val="FF0000"/>
                </a:solidFill>
              </a:rPr>
              <a:t>“Tidal volume [or Minute Ventilation] is low”. Can still check plat / do all the same troubleshooting</a:t>
            </a:r>
          </a:p>
        </p:txBody>
      </p:sp>
    </p:spTree>
    <p:extLst>
      <p:ext uri="{BB962C8B-B14F-4D97-AF65-F5344CB8AC3E}">
        <p14:creationId xmlns:p14="http://schemas.microsoft.com/office/powerpoint/2010/main" val="261780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DFD9-9CC6-ED47-AAE2-951A3A33CA0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9BC000AF-6707-C34B-983F-FB1F9FD80456}"/>
              </a:ext>
            </a:extLst>
          </p:cNvPr>
          <p:cNvSpPr>
            <a:spLocks noGrp="1"/>
          </p:cNvSpPr>
          <p:nvPr>
            <p:ph idx="1"/>
          </p:nvPr>
        </p:nvSpPr>
        <p:spPr/>
        <p:txBody>
          <a:bodyPr/>
          <a:lstStyle/>
          <a:p>
            <a:r>
              <a:rPr lang="en-US" dirty="0" err="1"/>
              <a:t>brian.locke@hsc.utah.edu</a:t>
            </a:r>
            <a:endParaRPr lang="en-US" dirty="0"/>
          </a:p>
        </p:txBody>
      </p:sp>
    </p:spTree>
    <p:extLst>
      <p:ext uri="{BB962C8B-B14F-4D97-AF65-F5344CB8AC3E}">
        <p14:creationId xmlns:p14="http://schemas.microsoft.com/office/powerpoint/2010/main" val="2621737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AEC6-D8BB-E047-A372-6D78986368ED}"/>
              </a:ext>
            </a:extLst>
          </p:cNvPr>
          <p:cNvSpPr>
            <a:spLocks noGrp="1"/>
          </p:cNvSpPr>
          <p:nvPr>
            <p:ph type="title"/>
          </p:nvPr>
        </p:nvSpPr>
        <p:spPr/>
        <p:txBody>
          <a:bodyPr/>
          <a:lstStyle/>
          <a:p>
            <a:r>
              <a:rPr lang="en-US" dirty="0"/>
              <a:t>A warmup riddle: </a:t>
            </a:r>
          </a:p>
        </p:txBody>
      </p:sp>
      <p:sp>
        <p:nvSpPr>
          <p:cNvPr id="3" name="Content Placeholder 2">
            <a:extLst>
              <a:ext uri="{FF2B5EF4-FFF2-40B4-BE49-F238E27FC236}">
                <a16:creationId xmlns:a16="http://schemas.microsoft.com/office/drawing/2014/main" id="{6D3E2D0A-CA8B-E14F-91F3-F74F38D56C99}"/>
              </a:ext>
            </a:extLst>
          </p:cNvPr>
          <p:cNvSpPr>
            <a:spLocks noGrp="1"/>
          </p:cNvSpPr>
          <p:nvPr>
            <p:ph idx="1"/>
          </p:nvPr>
        </p:nvSpPr>
        <p:spPr/>
        <p:txBody>
          <a:bodyPr/>
          <a:lstStyle/>
          <a:p>
            <a:r>
              <a:rPr lang="en-US" dirty="0"/>
              <a:t>ABG is 7.15 / 75 / 50 on FiO2 1.0 and PEEP 14, RR 30, Vt 6 ml/Kg</a:t>
            </a:r>
          </a:p>
          <a:p>
            <a:endParaRPr lang="en-US" dirty="0"/>
          </a:p>
          <a:p>
            <a:r>
              <a:rPr lang="en-US" dirty="0"/>
              <a:t>What will stop you from going up on each of these indefinitely? </a:t>
            </a:r>
          </a:p>
          <a:p>
            <a:pPr lvl="1"/>
            <a:r>
              <a:rPr lang="en-US" dirty="0"/>
              <a:t>Oxygenation = obviously can’t go above pure oxygen. </a:t>
            </a:r>
          </a:p>
          <a:p>
            <a:pPr lvl="1"/>
            <a:r>
              <a:rPr lang="en-US" dirty="0"/>
              <a:t>What would happen if you kept going up on PEEP? When would you stop?</a:t>
            </a:r>
          </a:p>
          <a:p>
            <a:pPr lvl="1"/>
            <a:r>
              <a:rPr lang="en-US" dirty="0"/>
              <a:t>What would happen if you kept going fast on RR? </a:t>
            </a:r>
          </a:p>
          <a:p>
            <a:pPr lvl="1"/>
            <a:r>
              <a:rPr lang="en-US" dirty="0"/>
              <a:t>What would happen if you kept going up on the Vt?</a:t>
            </a:r>
          </a:p>
        </p:txBody>
      </p:sp>
    </p:spTree>
    <p:extLst>
      <p:ext uri="{BB962C8B-B14F-4D97-AF65-F5344CB8AC3E}">
        <p14:creationId xmlns:p14="http://schemas.microsoft.com/office/powerpoint/2010/main" val="39254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0897C-B3E6-B44D-B308-2D9C120C77E5}"/>
              </a:ext>
            </a:extLst>
          </p:cNvPr>
          <p:cNvSpPr>
            <a:spLocks noGrp="1"/>
          </p:cNvSpPr>
          <p:nvPr>
            <p:ph type="title"/>
          </p:nvPr>
        </p:nvSpPr>
        <p:spPr/>
        <p:txBody>
          <a:bodyPr/>
          <a:lstStyle/>
          <a:p>
            <a:r>
              <a:rPr lang="en-US" dirty="0"/>
              <a:t>Part 1: ”The Ventilator is Alarming” </a:t>
            </a:r>
          </a:p>
        </p:txBody>
      </p:sp>
      <p:sp>
        <p:nvSpPr>
          <p:cNvPr id="3" name="Content Placeholder 2">
            <a:extLst>
              <a:ext uri="{FF2B5EF4-FFF2-40B4-BE49-F238E27FC236}">
                <a16:creationId xmlns:a16="http://schemas.microsoft.com/office/drawing/2014/main" id="{9AEC3734-1499-FA46-A9DB-85BB5AB3FF8E}"/>
              </a:ext>
            </a:extLst>
          </p:cNvPr>
          <p:cNvSpPr>
            <a:spLocks noGrp="1"/>
          </p:cNvSpPr>
          <p:nvPr>
            <p:ph idx="1"/>
          </p:nvPr>
        </p:nvSpPr>
        <p:spPr/>
        <p:txBody>
          <a:bodyPr>
            <a:normAutofit lnSpcReduction="10000"/>
          </a:bodyPr>
          <a:lstStyle/>
          <a:p>
            <a:r>
              <a:rPr lang="en-US" dirty="0"/>
              <a:t>What is the alarm? </a:t>
            </a:r>
          </a:p>
          <a:p>
            <a:pPr lvl="1"/>
            <a:r>
              <a:rPr lang="en-US" dirty="0"/>
              <a:t>Circuit disconnect, Breath not Delivered </a:t>
            </a:r>
          </a:p>
          <a:p>
            <a:pPr lvl="2"/>
            <a:r>
              <a:rPr lang="en-US" dirty="0"/>
              <a:t>Inspect circuit for break or kink</a:t>
            </a:r>
          </a:p>
          <a:p>
            <a:pPr lvl="1"/>
            <a:r>
              <a:rPr lang="en-US" dirty="0"/>
              <a:t>Minute ventilation low? </a:t>
            </a:r>
          </a:p>
          <a:p>
            <a:pPr lvl="2"/>
            <a:r>
              <a:rPr lang="en-US" dirty="0"/>
              <a:t>Are you on pressure support? Put on assist control-mode</a:t>
            </a:r>
          </a:p>
          <a:p>
            <a:pPr lvl="2"/>
            <a:r>
              <a:rPr lang="en-US" dirty="0"/>
              <a:t>Are you in ACPC? This is the equivalent of high pressures</a:t>
            </a:r>
          </a:p>
          <a:p>
            <a:pPr lvl="1"/>
            <a:r>
              <a:rPr lang="en-US" dirty="0"/>
              <a:t>Minute ventilation high? </a:t>
            </a:r>
          </a:p>
          <a:p>
            <a:pPr lvl="2"/>
            <a:r>
              <a:rPr lang="en-US" dirty="0"/>
              <a:t>Is this rapid shallow breathing? Go to patient looks uncomfortable</a:t>
            </a:r>
          </a:p>
          <a:p>
            <a:pPr lvl="1"/>
            <a:r>
              <a:rPr lang="en-US" dirty="0"/>
              <a:t>Large Tidal Volume?</a:t>
            </a:r>
          </a:p>
          <a:p>
            <a:pPr lvl="2"/>
            <a:r>
              <a:rPr lang="en-US" dirty="0"/>
              <a:t>Is this breath stacking? Discuss in 2</a:t>
            </a:r>
            <a:r>
              <a:rPr lang="en-US" baseline="30000" dirty="0"/>
              <a:t>nd</a:t>
            </a:r>
            <a:r>
              <a:rPr lang="en-US" dirty="0"/>
              <a:t> part</a:t>
            </a:r>
          </a:p>
          <a:p>
            <a:pPr marL="457200" lvl="1" indent="0">
              <a:buNone/>
            </a:pPr>
            <a:endParaRPr lang="en-US" dirty="0"/>
          </a:p>
          <a:p>
            <a:pPr marL="457200" lvl="1" indent="0">
              <a:buNone/>
            </a:pPr>
            <a:r>
              <a:rPr lang="en-US" b="1" dirty="0"/>
              <a:t>Most common: </a:t>
            </a:r>
            <a:r>
              <a:rPr lang="en-US" b="1" u="sng" dirty="0"/>
              <a:t>High peak pressures pressures </a:t>
            </a:r>
          </a:p>
        </p:txBody>
      </p:sp>
    </p:spTree>
    <p:extLst>
      <p:ext uri="{BB962C8B-B14F-4D97-AF65-F5344CB8AC3E}">
        <p14:creationId xmlns:p14="http://schemas.microsoft.com/office/powerpoint/2010/main" val="774145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C67C-C826-2C46-AD61-D29B3F8243DC}"/>
              </a:ext>
            </a:extLst>
          </p:cNvPr>
          <p:cNvSpPr>
            <a:spLocks noGrp="1"/>
          </p:cNvSpPr>
          <p:nvPr>
            <p:ph type="title"/>
          </p:nvPr>
        </p:nvSpPr>
        <p:spPr/>
        <p:txBody>
          <a:bodyPr/>
          <a:lstStyle/>
          <a:p>
            <a:r>
              <a:rPr lang="en-US" dirty="0"/>
              <a:t>Why is this so hard? 2 conflicting principles of ventilator management</a:t>
            </a:r>
          </a:p>
        </p:txBody>
      </p:sp>
      <p:sp>
        <p:nvSpPr>
          <p:cNvPr id="3" name="Content Placeholder 2">
            <a:extLst>
              <a:ext uri="{FF2B5EF4-FFF2-40B4-BE49-F238E27FC236}">
                <a16:creationId xmlns:a16="http://schemas.microsoft.com/office/drawing/2014/main" id="{96C1540D-8883-6941-B174-116279F1959D}"/>
              </a:ext>
            </a:extLst>
          </p:cNvPr>
          <p:cNvSpPr>
            <a:spLocks noGrp="1"/>
          </p:cNvSpPr>
          <p:nvPr>
            <p:ph idx="1"/>
          </p:nvPr>
        </p:nvSpPr>
        <p:spPr>
          <a:xfrm>
            <a:off x="5736261" y="1948657"/>
            <a:ext cx="5734050" cy="4351338"/>
          </a:xfrm>
        </p:spPr>
        <p:txBody>
          <a:bodyPr>
            <a:normAutofit/>
          </a:bodyPr>
          <a:lstStyle/>
          <a:p>
            <a:r>
              <a:rPr lang="en-US" dirty="0"/>
              <a:t>Lung Protective Ventilation: ARMA, 2000</a:t>
            </a:r>
          </a:p>
          <a:p>
            <a:pPr lvl="1"/>
            <a:r>
              <a:rPr lang="en-US" dirty="0"/>
              <a:t>Sedate deeply, unnaturally small breaths to protect lung</a:t>
            </a:r>
          </a:p>
          <a:p>
            <a:endParaRPr lang="en-US" dirty="0"/>
          </a:p>
        </p:txBody>
      </p:sp>
      <p:pic>
        <p:nvPicPr>
          <p:cNvPr id="4" name="Picture 3">
            <a:extLst>
              <a:ext uri="{FF2B5EF4-FFF2-40B4-BE49-F238E27FC236}">
                <a16:creationId xmlns:a16="http://schemas.microsoft.com/office/drawing/2014/main" id="{D2FAD332-067C-D345-9B50-85054963D81B}"/>
              </a:ext>
            </a:extLst>
          </p:cNvPr>
          <p:cNvPicPr>
            <a:picLocks noChangeAspect="1"/>
          </p:cNvPicPr>
          <p:nvPr/>
        </p:nvPicPr>
        <p:blipFill>
          <a:blip r:embed="rId3"/>
          <a:stretch>
            <a:fillRect/>
          </a:stretch>
        </p:blipFill>
        <p:spPr>
          <a:xfrm>
            <a:off x="611186" y="1783833"/>
            <a:ext cx="4284663" cy="2287084"/>
          </a:xfrm>
          <a:prstGeom prst="rect">
            <a:avLst/>
          </a:prstGeom>
        </p:spPr>
      </p:pic>
      <p:pic>
        <p:nvPicPr>
          <p:cNvPr id="5" name="Picture 4">
            <a:extLst>
              <a:ext uri="{FF2B5EF4-FFF2-40B4-BE49-F238E27FC236}">
                <a16:creationId xmlns:a16="http://schemas.microsoft.com/office/drawing/2014/main" id="{7D5C925E-9DBD-684E-B599-2DA999D2BDCE}"/>
              </a:ext>
            </a:extLst>
          </p:cNvPr>
          <p:cNvPicPr>
            <a:picLocks noChangeAspect="1"/>
          </p:cNvPicPr>
          <p:nvPr/>
        </p:nvPicPr>
        <p:blipFill>
          <a:blip r:embed="rId4"/>
          <a:stretch>
            <a:fillRect/>
          </a:stretch>
        </p:blipFill>
        <p:spPr>
          <a:xfrm>
            <a:off x="425906" y="4440238"/>
            <a:ext cx="5058284" cy="2052637"/>
          </a:xfrm>
          <a:prstGeom prst="rect">
            <a:avLst/>
          </a:prstGeom>
        </p:spPr>
      </p:pic>
      <p:pic>
        <p:nvPicPr>
          <p:cNvPr id="6" name="Picture 5">
            <a:extLst>
              <a:ext uri="{FF2B5EF4-FFF2-40B4-BE49-F238E27FC236}">
                <a16:creationId xmlns:a16="http://schemas.microsoft.com/office/drawing/2014/main" id="{E08C270E-8045-E847-8FB4-DDDE95801C47}"/>
              </a:ext>
            </a:extLst>
          </p:cNvPr>
          <p:cNvPicPr>
            <a:picLocks noChangeAspect="1"/>
          </p:cNvPicPr>
          <p:nvPr/>
        </p:nvPicPr>
        <p:blipFill>
          <a:blip r:embed="rId5"/>
          <a:stretch>
            <a:fillRect/>
          </a:stretch>
        </p:blipFill>
        <p:spPr>
          <a:xfrm>
            <a:off x="6154809" y="3529013"/>
            <a:ext cx="4896953" cy="3224081"/>
          </a:xfrm>
          <a:prstGeom prst="rect">
            <a:avLst/>
          </a:prstGeom>
        </p:spPr>
      </p:pic>
    </p:spTree>
    <p:extLst>
      <p:ext uri="{BB962C8B-B14F-4D97-AF65-F5344CB8AC3E}">
        <p14:creationId xmlns:p14="http://schemas.microsoft.com/office/powerpoint/2010/main" val="1196437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E3B9A-8DD5-7F41-B45B-AC264610D8B6}"/>
              </a:ext>
            </a:extLst>
          </p:cNvPr>
          <p:cNvPicPr>
            <a:picLocks noChangeAspect="1"/>
          </p:cNvPicPr>
          <p:nvPr/>
        </p:nvPicPr>
        <p:blipFill>
          <a:blip r:embed="rId3"/>
          <a:stretch>
            <a:fillRect/>
          </a:stretch>
        </p:blipFill>
        <p:spPr>
          <a:xfrm>
            <a:off x="1695450" y="592137"/>
            <a:ext cx="8801100" cy="6031907"/>
          </a:xfrm>
          <a:prstGeom prst="rect">
            <a:avLst/>
          </a:prstGeom>
        </p:spPr>
      </p:pic>
    </p:spTree>
    <p:extLst>
      <p:ext uri="{BB962C8B-B14F-4D97-AF65-F5344CB8AC3E}">
        <p14:creationId xmlns:p14="http://schemas.microsoft.com/office/powerpoint/2010/main" val="3553101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C67C-C826-2C46-AD61-D29B3F8243DC}"/>
              </a:ext>
            </a:extLst>
          </p:cNvPr>
          <p:cNvSpPr>
            <a:spLocks noGrp="1"/>
          </p:cNvSpPr>
          <p:nvPr>
            <p:ph type="title"/>
          </p:nvPr>
        </p:nvSpPr>
        <p:spPr/>
        <p:txBody>
          <a:bodyPr/>
          <a:lstStyle/>
          <a:p>
            <a:r>
              <a:rPr lang="en-US" dirty="0"/>
              <a:t>Why is this so hard? 2 conflicting EBM principles of critical care</a:t>
            </a:r>
          </a:p>
        </p:txBody>
      </p:sp>
      <p:sp>
        <p:nvSpPr>
          <p:cNvPr id="7" name="Content Placeholder 6">
            <a:extLst>
              <a:ext uri="{FF2B5EF4-FFF2-40B4-BE49-F238E27FC236}">
                <a16:creationId xmlns:a16="http://schemas.microsoft.com/office/drawing/2014/main" id="{469D24CE-2CC1-3546-9C2F-E8B78EA67BC7}"/>
              </a:ext>
            </a:extLst>
          </p:cNvPr>
          <p:cNvSpPr>
            <a:spLocks noGrp="1"/>
          </p:cNvSpPr>
          <p:nvPr>
            <p:ph idx="1"/>
          </p:nvPr>
        </p:nvSpPr>
        <p:spPr>
          <a:xfrm>
            <a:off x="5443538" y="3428999"/>
            <a:ext cx="5910262" cy="2747963"/>
          </a:xfrm>
        </p:spPr>
        <p:txBody>
          <a:bodyPr/>
          <a:lstStyle/>
          <a:p>
            <a:r>
              <a:rPr lang="en-US" dirty="0"/>
              <a:t>Daily sedation vacation</a:t>
            </a:r>
          </a:p>
          <a:p>
            <a:pPr lvl="1"/>
            <a:r>
              <a:rPr lang="en-US" dirty="0"/>
              <a:t>Restart at ½ dose; avoid accumulation</a:t>
            </a:r>
          </a:p>
          <a:p>
            <a:r>
              <a:rPr lang="en-US" dirty="0"/>
              <a:t>Less sedation accumulation, faster weaning and </a:t>
            </a:r>
            <a:r>
              <a:rPr lang="en-US" dirty="0" err="1"/>
              <a:t>extubation</a:t>
            </a:r>
            <a:endParaRPr lang="en-US" dirty="0"/>
          </a:p>
          <a:p>
            <a:endParaRPr lang="en-US" dirty="0"/>
          </a:p>
        </p:txBody>
      </p:sp>
      <p:pic>
        <p:nvPicPr>
          <p:cNvPr id="8" name="Picture 7">
            <a:extLst>
              <a:ext uri="{FF2B5EF4-FFF2-40B4-BE49-F238E27FC236}">
                <a16:creationId xmlns:a16="http://schemas.microsoft.com/office/drawing/2014/main" id="{BEB39B56-E096-1A4E-AC7E-94A86383F986}"/>
              </a:ext>
            </a:extLst>
          </p:cNvPr>
          <p:cNvPicPr>
            <a:picLocks noChangeAspect="1"/>
          </p:cNvPicPr>
          <p:nvPr/>
        </p:nvPicPr>
        <p:blipFill>
          <a:blip r:embed="rId3"/>
          <a:stretch>
            <a:fillRect/>
          </a:stretch>
        </p:blipFill>
        <p:spPr>
          <a:xfrm>
            <a:off x="1681162" y="2063750"/>
            <a:ext cx="8346057" cy="1365250"/>
          </a:xfrm>
          <a:prstGeom prst="rect">
            <a:avLst/>
          </a:prstGeom>
        </p:spPr>
      </p:pic>
      <p:pic>
        <p:nvPicPr>
          <p:cNvPr id="9" name="Picture 8">
            <a:extLst>
              <a:ext uri="{FF2B5EF4-FFF2-40B4-BE49-F238E27FC236}">
                <a16:creationId xmlns:a16="http://schemas.microsoft.com/office/drawing/2014/main" id="{174DF9D7-41F1-0F4D-AEB1-DEBBAFBDAAAA}"/>
              </a:ext>
            </a:extLst>
          </p:cNvPr>
          <p:cNvPicPr>
            <a:picLocks noChangeAspect="1"/>
          </p:cNvPicPr>
          <p:nvPr/>
        </p:nvPicPr>
        <p:blipFill>
          <a:blip r:embed="rId4"/>
          <a:stretch>
            <a:fillRect/>
          </a:stretch>
        </p:blipFill>
        <p:spPr>
          <a:xfrm>
            <a:off x="496886" y="3127374"/>
            <a:ext cx="4117975" cy="3532391"/>
          </a:xfrm>
          <a:prstGeom prst="rect">
            <a:avLst/>
          </a:prstGeom>
        </p:spPr>
      </p:pic>
    </p:spTree>
    <p:extLst>
      <p:ext uri="{BB962C8B-B14F-4D97-AF65-F5344CB8AC3E}">
        <p14:creationId xmlns:p14="http://schemas.microsoft.com/office/powerpoint/2010/main" val="53850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C67C-C826-2C46-AD61-D29B3F8243DC}"/>
              </a:ext>
            </a:extLst>
          </p:cNvPr>
          <p:cNvSpPr>
            <a:spLocks noGrp="1"/>
          </p:cNvSpPr>
          <p:nvPr>
            <p:ph type="title"/>
          </p:nvPr>
        </p:nvSpPr>
        <p:spPr/>
        <p:txBody>
          <a:bodyPr/>
          <a:lstStyle/>
          <a:p>
            <a:r>
              <a:rPr lang="en-US" dirty="0"/>
              <a:t>Why is this so hard? 2 conflicting EBM principles of critical care</a:t>
            </a:r>
          </a:p>
        </p:txBody>
      </p:sp>
      <p:cxnSp>
        <p:nvCxnSpPr>
          <p:cNvPr id="5" name="Straight Arrow Connector 4">
            <a:extLst>
              <a:ext uri="{FF2B5EF4-FFF2-40B4-BE49-F238E27FC236}">
                <a16:creationId xmlns:a16="http://schemas.microsoft.com/office/drawing/2014/main" id="{951B2EC4-7973-A343-A97D-804D3F575802}"/>
              </a:ext>
            </a:extLst>
          </p:cNvPr>
          <p:cNvCxnSpPr>
            <a:cxnSpLocks/>
          </p:cNvCxnSpPr>
          <p:nvPr/>
        </p:nvCxnSpPr>
        <p:spPr>
          <a:xfrm>
            <a:off x="3252788" y="3929067"/>
            <a:ext cx="4105275"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6085065-2EBF-E846-B221-B5A6C0462491}"/>
              </a:ext>
            </a:extLst>
          </p:cNvPr>
          <p:cNvCxnSpPr>
            <a:cxnSpLocks/>
          </p:cNvCxnSpPr>
          <p:nvPr/>
        </p:nvCxnSpPr>
        <p:spPr>
          <a:xfrm>
            <a:off x="3252788" y="4300542"/>
            <a:ext cx="4105275"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094731-388F-D84A-B054-6775F45BA686}"/>
              </a:ext>
            </a:extLst>
          </p:cNvPr>
          <p:cNvSpPr txBox="1"/>
          <p:nvPr/>
        </p:nvSpPr>
        <p:spPr>
          <a:xfrm>
            <a:off x="3217069" y="3125574"/>
            <a:ext cx="1614487" cy="646331"/>
          </a:xfrm>
          <a:prstGeom prst="rect">
            <a:avLst/>
          </a:prstGeom>
          <a:noFill/>
        </p:spPr>
        <p:txBody>
          <a:bodyPr wrap="square" rtlCol="0">
            <a:spAutoFit/>
          </a:bodyPr>
          <a:lstStyle/>
          <a:p>
            <a:r>
              <a:rPr lang="en-US" dirty="0"/>
              <a:t>Lung Protective Vent</a:t>
            </a:r>
          </a:p>
        </p:txBody>
      </p:sp>
      <p:sp>
        <p:nvSpPr>
          <p:cNvPr id="9" name="TextBox 8">
            <a:extLst>
              <a:ext uri="{FF2B5EF4-FFF2-40B4-BE49-F238E27FC236}">
                <a16:creationId xmlns:a16="http://schemas.microsoft.com/office/drawing/2014/main" id="{178CB983-AF96-E543-BB73-E90300DE8644}"/>
              </a:ext>
            </a:extLst>
          </p:cNvPr>
          <p:cNvSpPr txBox="1"/>
          <p:nvPr/>
        </p:nvSpPr>
        <p:spPr>
          <a:xfrm>
            <a:off x="5853112" y="3145315"/>
            <a:ext cx="1771650" cy="646327"/>
          </a:xfrm>
          <a:prstGeom prst="rect">
            <a:avLst/>
          </a:prstGeom>
          <a:noFill/>
        </p:spPr>
        <p:txBody>
          <a:bodyPr wrap="square" rtlCol="0">
            <a:spAutoFit/>
          </a:bodyPr>
          <a:lstStyle/>
          <a:p>
            <a:r>
              <a:rPr lang="en-US" dirty="0"/>
              <a:t>Brainstem desired Vent</a:t>
            </a:r>
          </a:p>
        </p:txBody>
      </p:sp>
      <p:sp>
        <p:nvSpPr>
          <p:cNvPr id="10" name="TextBox 9">
            <a:extLst>
              <a:ext uri="{FF2B5EF4-FFF2-40B4-BE49-F238E27FC236}">
                <a16:creationId xmlns:a16="http://schemas.microsoft.com/office/drawing/2014/main" id="{2612C34F-A1D5-074E-86D3-C55A2CF30736}"/>
              </a:ext>
            </a:extLst>
          </p:cNvPr>
          <p:cNvSpPr txBox="1"/>
          <p:nvPr/>
        </p:nvSpPr>
        <p:spPr>
          <a:xfrm>
            <a:off x="3221832" y="4457705"/>
            <a:ext cx="1357312" cy="646331"/>
          </a:xfrm>
          <a:prstGeom prst="rect">
            <a:avLst/>
          </a:prstGeom>
          <a:noFill/>
        </p:spPr>
        <p:txBody>
          <a:bodyPr wrap="square" rtlCol="0">
            <a:spAutoFit/>
          </a:bodyPr>
          <a:lstStyle/>
          <a:p>
            <a:r>
              <a:rPr lang="en-US" dirty="0"/>
              <a:t>Deeply Sedated</a:t>
            </a:r>
          </a:p>
        </p:txBody>
      </p:sp>
      <p:sp>
        <p:nvSpPr>
          <p:cNvPr id="11" name="TextBox 10">
            <a:extLst>
              <a:ext uri="{FF2B5EF4-FFF2-40B4-BE49-F238E27FC236}">
                <a16:creationId xmlns:a16="http://schemas.microsoft.com/office/drawing/2014/main" id="{EA2A7F07-77F1-454A-A1AA-B368C3F8C468}"/>
              </a:ext>
            </a:extLst>
          </p:cNvPr>
          <p:cNvSpPr txBox="1"/>
          <p:nvPr/>
        </p:nvSpPr>
        <p:spPr>
          <a:xfrm>
            <a:off x="6096000" y="4457705"/>
            <a:ext cx="1528762" cy="646331"/>
          </a:xfrm>
          <a:prstGeom prst="rect">
            <a:avLst/>
          </a:prstGeom>
          <a:noFill/>
        </p:spPr>
        <p:txBody>
          <a:bodyPr wrap="square" rtlCol="0">
            <a:spAutoFit/>
          </a:bodyPr>
          <a:lstStyle/>
          <a:p>
            <a:r>
              <a:rPr lang="en-US" dirty="0"/>
              <a:t>Lightly Sedated</a:t>
            </a:r>
          </a:p>
        </p:txBody>
      </p:sp>
      <p:sp>
        <p:nvSpPr>
          <p:cNvPr id="12" name="Content Placeholder 6">
            <a:extLst>
              <a:ext uri="{FF2B5EF4-FFF2-40B4-BE49-F238E27FC236}">
                <a16:creationId xmlns:a16="http://schemas.microsoft.com/office/drawing/2014/main" id="{CE0FDED5-D5DF-A948-9FDA-5E4830DCBB1D}"/>
              </a:ext>
            </a:extLst>
          </p:cNvPr>
          <p:cNvSpPr>
            <a:spLocks noGrp="1"/>
          </p:cNvSpPr>
          <p:nvPr>
            <p:ph idx="1"/>
          </p:nvPr>
        </p:nvSpPr>
        <p:spPr>
          <a:xfrm>
            <a:off x="628651" y="5167312"/>
            <a:ext cx="10710862" cy="1325563"/>
          </a:xfrm>
        </p:spPr>
        <p:txBody>
          <a:bodyPr>
            <a:normAutofit/>
          </a:bodyPr>
          <a:lstStyle/>
          <a:p>
            <a:r>
              <a:rPr lang="en-US" dirty="0"/>
              <a:t>Priorities shift: </a:t>
            </a:r>
          </a:p>
          <a:p>
            <a:pPr lvl="1"/>
            <a:r>
              <a:rPr lang="en-US" dirty="0"/>
              <a:t>Early in course: most inflamed lungs. Prioritize left </a:t>
            </a:r>
          </a:p>
          <a:p>
            <a:pPr lvl="1"/>
            <a:r>
              <a:rPr lang="en-US" dirty="0"/>
              <a:t>Later in course: weaning crucial. Prioritize right</a:t>
            </a:r>
          </a:p>
          <a:p>
            <a:endParaRPr lang="en-US" dirty="0"/>
          </a:p>
        </p:txBody>
      </p:sp>
      <p:sp>
        <p:nvSpPr>
          <p:cNvPr id="13" name="Content Placeholder 6">
            <a:extLst>
              <a:ext uri="{FF2B5EF4-FFF2-40B4-BE49-F238E27FC236}">
                <a16:creationId xmlns:a16="http://schemas.microsoft.com/office/drawing/2014/main" id="{854E9EEE-C60A-B241-B37E-17EB9D5FF06A}"/>
              </a:ext>
            </a:extLst>
          </p:cNvPr>
          <p:cNvSpPr txBox="1">
            <a:spLocks/>
          </p:cNvSpPr>
          <p:nvPr/>
        </p:nvSpPr>
        <p:spPr>
          <a:xfrm>
            <a:off x="740569" y="1892304"/>
            <a:ext cx="10710862"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Ventilator Alarms = how to ensure Lung Protective Vent occurring</a:t>
            </a:r>
          </a:p>
          <a:p>
            <a:r>
              <a:rPr lang="en-US" dirty="0"/>
              <a:t>Patient synchrony = how to do Lung Protective Vent with least sedation</a:t>
            </a:r>
          </a:p>
        </p:txBody>
      </p:sp>
      <p:sp>
        <p:nvSpPr>
          <p:cNvPr id="14" name="TextBox 13">
            <a:extLst>
              <a:ext uri="{FF2B5EF4-FFF2-40B4-BE49-F238E27FC236}">
                <a16:creationId xmlns:a16="http://schemas.microsoft.com/office/drawing/2014/main" id="{CE20CB81-9DBB-8D40-81C5-DB1EBD1CAD7D}"/>
              </a:ext>
            </a:extLst>
          </p:cNvPr>
          <p:cNvSpPr txBox="1"/>
          <p:nvPr/>
        </p:nvSpPr>
        <p:spPr>
          <a:xfrm>
            <a:off x="7486650" y="4175472"/>
            <a:ext cx="757237" cy="369332"/>
          </a:xfrm>
          <a:prstGeom prst="rect">
            <a:avLst/>
          </a:prstGeom>
          <a:noFill/>
        </p:spPr>
        <p:txBody>
          <a:bodyPr wrap="square" rtlCol="0">
            <a:spAutoFit/>
          </a:bodyPr>
          <a:lstStyle/>
          <a:p>
            <a:r>
              <a:rPr lang="en-US" dirty="0"/>
              <a:t>Ideal</a:t>
            </a:r>
          </a:p>
        </p:txBody>
      </p:sp>
      <p:sp>
        <p:nvSpPr>
          <p:cNvPr id="15" name="TextBox 14">
            <a:extLst>
              <a:ext uri="{FF2B5EF4-FFF2-40B4-BE49-F238E27FC236}">
                <a16:creationId xmlns:a16="http://schemas.microsoft.com/office/drawing/2014/main" id="{C06E8A3B-4853-FE4E-AAB6-1B67D16FB720}"/>
              </a:ext>
            </a:extLst>
          </p:cNvPr>
          <p:cNvSpPr txBox="1"/>
          <p:nvPr/>
        </p:nvSpPr>
        <p:spPr>
          <a:xfrm>
            <a:off x="2495551" y="3725310"/>
            <a:ext cx="757237" cy="369332"/>
          </a:xfrm>
          <a:prstGeom prst="rect">
            <a:avLst/>
          </a:prstGeom>
          <a:noFill/>
        </p:spPr>
        <p:txBody>
          <a:bodyPr wrap="square" rtlCol="0">
            <a:spAutoFit/>
          </a:bodyPr>
          <a:lstStyle/>
          <a:p>
            <a:r>
              <a:rPr lang="en-US" dirty="0"/>
              <a:t>Ideal</a:t>
            </a:r>
          </a:p>
        </p:txBody>
      </p:sp>
    </p:spTree>
    <p:extLst>
      <p:ext uri="{BB962C8B-B14F-4D97-AF65-F5344CB8AC3E}">
        <p14:creationId xmlns:p14="http://schemas.microsoft.com/office/powerpoint/2010/main" val="3241708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CFC8194-1814-AA4B-A171-CEAE755B0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27" r="19955"/>
          <a:stretch/>
        </p:blipFill>
        <p:spPr bwMode="auto">
          <a:xfrm>
            <a:off x="3271838" y="431800"/>
            <a:ext cx="6029325" cy="5994400"/>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47AA64C9-224F-494F-9E80-0A06F1485BDC}"/>
              </a:ext>
            </a:extLst>
          </p:cNvPr>
          <p:cNvSpPr/>
          <p:nvPr/>
        </p:nvSpPr>
        <p:spPr>
          <a:xfrm>
            <a:off x="3271838" y="1128713"/>
            <a:ext cx="714375" cy="700087"/>
          </a:xfrm>
          <a:prstGeom prst="frame">
            <a:avLst>
              <a:gd name="adj1" fmla="val 8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D7E4C03C-9374-FE4C-83E2-9ED8F0B3D195}"/>
              </a:ext>
            </a:extLst>
          </p:cNvPr>
          <p:cNvSpPr/>
          <p:nvPr/>
        </p:nvSpPr>
        <p:spPr>
          <a:xfrm>
            <a:off x="3986213" y="1128713"/>
            <a:ext cx="5057775" cy="828675"/>
          </a:xfrm>
          <a:prstGeom prst="frame">
            <a:avLst>
              <a:gd name="adj1" fmla="val 8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8498F824-FC03-E947-A8C2-86FABB066E78}"/>
              </a:ext>
            </a:extLst>
          </p:cNvPr>
          <p:cNvSpPr/>
          <p:nvPr/>
        </p:nvSpPr>
        <p:spPr>
          <a:xfrm>
            <a:off x="3495676" y="4338639"/>
            <a:ext cx="1033462" cy="828675"/>
          </a:xfrm>
          <a:prstGeom prst="frame">
            <a:avLst>
              <a:gd name="adj1" fmla="val 8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A4D36160-C565-FB4E-90FA-2764876B4868}"/>
              </a:ext>
            </a:extLst>
          </p:cNvPr>
          <p:cNvSpPr/>
          <p:nvPr/>
        </p:nvSpPr>
        <p:spPr>
          <a:xfrm>
            <a:off x="4529138" y="4333876"/>
            <a:ext cx="2357437" cy="938212"/>
          </a:xfrm>
          <a:prstGeom prst="frame">
            <a:avLst>
              <a:gd name="adj1" fmla="val 8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C04E3FB4-D775-D944-A066-76665359BEB4}"/>
              </a:ext>
            </a:extLst>
          </p:cNvPr>
          <p:cNvSpPr/>
          <p:nvPr/>
        </p:nvSpPr>
        <p:spPr>
          <a:xfrm>
            <a:off x="6557965" y="5367340"/>
            <a:ext cx="571500" cy="547686"/>
          </a:xfrm>
          <a:prstGeom prst="frame">
            <a:avLst>
              <a:gd name="adj1" fmla="val 8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251965BD-88F1-A249-B0DE-4C2205ED0C6D}"/>
              </a:ext>
            </a:extLst>
          </p:cNvPr>
          <p:cNvSpPr/>
          <p:nvPr/>
        </p:nvSpPr>
        <p:spPr>
          <a:xfrm>
            <a:off x="7429500" y="4576766"/>
            <a:ext cx="714375" cy="590548"/>
          </a:xfrm>
          <a:prstGeom prst="frame">
            <a:avLst>
              <a:gd name="adj1" fmla="val 8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84E36660-ADAB-A740-82EA-EA425309C32F}"/>
              </a:ext>
            </a:extLst>
          </p:cNvPr>
          <p:cNvSpPr/>
          <p:nvPr/>
        </p:nvSpPr>
        <p:spPr>
          <a:xfrm>
            <a:off x="7736681" y="5272088"/>
            <a:ext cx="714375" cy="700087"/>
          </a:xfrm>
          <a:prstGeom prst="frame">
            <a:avLst>
              <a:gd name="adj1" fmla="val 8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B5E4CDC-4168-924F-AB7A-6F7CD7202E69}"/>
              </a:ext>
            </a:extLst>
          </p:cNvPr>
          <p:cNvSpPr txBox="1"/>
          <p:nvPr/>
        </p:nvSpPr>
        <p:spPr>
          <a:xfrm>
            <a:off x="1385888" y="1182469"/>
            <a:ext cx="1628775" cy="646331"/>
          </a:xfrm>
          <a:prstGeom prst="rect">
            <a:avLst/>
          </a:prstGeom>
          <a:noFill/>
        </p:spPr>
        <p:txBody>
          <a:bodyPr wrap="square" rtlCol="0">
            <a:spAutoFit/>
          </a:bodyPr>
          <a:lstStyle/>
          <a:p>
            <a:r>
              <a:rPr lang="en-US" dirty="0"/>
              <a:t>Assisted vs Control Breath</a:t>
            </a:r>
          </a:p>
        </p:txBody>
      </p:sp>
      <p:sp>
        <p:nvSpPr>
          <p:cNvPr id="13" name="TextBox 12">
            <a:extLst>
              <a:ext uri="{FF2B5EF4-FFF2-40B4-BE49-F238E27FC236}">
                <a16:creationId xmlns:a16="http://schemas.microsoft.com/office/drawing/2014/main" id="{B538342F-C6FF-4046-ABC9-0329692EB7C0}"/>
              </a:ext>
            </a:extLst>
          </p:cNvPr>
          <p:cNvSpPr txBox="1"/>
          <p:nvPr/>
        </p:nvSpPr>
        <p:spPr>
          <a:xfrm>
            <a:off x="9301163" y="1182468"/>
            <a:ext cx="1914525" cy="646331"/>
          </a:xfrm>
          <a:prstGeom prst="rect">
            <a:avLst/>
          </a:prstGeom>
          <a:noFill/>
        </p:spPr>
        <p:txBody>
          <a:bodyPr wrap="square" rtlCol="0">
            <a:spAutoFit/>
          </a:bodyPr>
          <a:lstStyle/>
          <a:p>
            <a:r>
              <a:rPr lang="en-US" dirty="0"/>
              <a:t>What the patient is getting</a:t>
            </a:r>
          </a:p>
        </p:txBody>
      </p:sp>
      <p:sp>
        <p:nvSpPr>
          <p:cNvPr id="14" name="TextBox 13">
            <a:extLst>
              <a:ext uri="{FF2B5EF4-FFF2-40B4-BE49-F238E27FC236}">
                <a16:creationId xmlns:a16="http://schemas.microsoft.com/office/drawing/2014/main" id="{547FD8EC-A8B2-074C-A2AB-B6A1DDFFCBC5}"/>
              </a:ext>
            </a:extLst>
          </p:cNvPr>
          <p:cNvSpPr txBox="1"/>
          <p:nvPr/>
        </p:nvSpPr>
        <p:spPr>
          <a:xfrm>
            <a:off x="1500187" y="4225709"/>
            <a:ext cx="2128838" cy="646331"/>
          </a:xfrm>
          <a:prstGeom prst="rect">
            <a:avLst/>
          </a:prstGeom>
          <a:noFill/>
        </p:spPr>
        <p:txBody>
          <a:bodyPr wrap="square" rtlCol="0">
            <a:spAutoFit/>
          </a:bodyPr>
          <a:lstStyle/>
          <a:p>
            <a:r>
              <a:rPr lang="en-US" dirty="0"/>
              <a:t>Ventilator Mode Setting</a:t>
            </a:r>
          </a:p>
        </p:txBody>
      </p:sp>
      <p:sp>
        <p:nvSpPr>
          <p:cNvPr id="15" name="TextBox 14">
            <a:extLst>
              <a:ext uri="{FF2B5EF4-FFF2-40B4-BE49-F238E27FC236}">
                <a16:creationId xmlns:a16="http://schemas.microsoft.com/office/drawing/2014/main" id="{F823535D-13C3-644D-A791-CFF4391E9A4B}"/>
              </a:ext>
            </a:extLst>
          </p:cNvPr>
          <p:cNvSpPr txBox="1"/>
          <p:nvPr/>
        </p:nvSpPr>
        <p:spPr>
          <a:xfrm>
            <a:off x="1750219" y="5520999"/>
            <a:ext cx="1350170" cy="923330"/>
          </a:xfrm>
          <a:prstGeom prst="rect">
            <a:avLst/>
          </a:prstGeom>
          <a:noFill/>
        </p:spPr>
        <p:txBody>
          <a:bodyPr wrap="square" rtlCol="0">
            <a:spAutoFit/>
          </a:bodyPr>
          <a:lstStyle/>
          <a:p>
            <a:r>
              <a:rPr lang="en-US" dirty="0"/>
              <a:t>How the ventilator is set</a:t>
            </a:r>
          </a:p>
        </p:txBody>
      </p:sp>
      <p:sp>
        <p:nvSpPr>
          <p:cNvPr id="16" name="TextBox 15">
            <a:extLst>
              <a:ext uri="{FF2B5EF4-FFF2-40B4-BE49-F238E27FC236}">
                <a16:creationId xmlns:a16="http://schemas.microsoft.com/office/drawing/2014/main" id="{B27FA20A-1041-4A46-8507-EB208443C0F1}"/>
              </a:ext>
            </a:extLst>
          </p:cNvPr>
          <p:cNvSpPr txBox="1"/>
          <p:nvPr/>
        </p:nvSpPr>
        <p:spPr>
          <a:xfrm>
            <a:off x="9472613" y="4333876"/>
            <a:ext cx="1914525" cy="646331"/>
          </a:xfrm>
          <a:prstGeom prst="rect">
            <a:avLst/>
          </a:prstGeom>
          <a:noFill/>
        </p:spPr>
        <p:txBody>
          <a:bodyPr wrap="square" rtlCol="0">
            <a:spAutoFit/>
          </a:bodyPr>
          <a:lstStyle/>
          <a:p>
            <a:r>
              <a:rPr lang="en-US" dirty="0"/>
              <a:t>Bump to 100% FiO2 for 2 minutes</a:t>
            </a:r>
          </a:p>
        </p:txBody>
      </p:sp>
      <p:sp>
        <p:nvSpPr>
          <p:cNvPr id="17" name="TextBox 16">
            <a:extLst>
              <a:ext uri="{FF2B5EF4-FFF2-40B4-BE49-F238E27FC236}">
                <a16:creationId xmlns:a16="http://schemas.microsoft.com/office/drawing/2014/main" id="{A8DC28C7-64D2-0743-A5F3-8D5EDB9D67A3}"/>
              </a:ext>
            </a:extLst>
          </p:cNvPr>
          <p:cNvSpPr txBox="1"/>
          <p:nvPr/>
        </p:nvSpPr>
        <p:spPr>
          <a:xfrm>
            <a:off x="9472613" y="5167314"/>
            <a:ext cx="1000125" cy="646331"/>
          </a:xfrm>
          <a:prstGeom prst="rect">
            <a:avLst/>
          </a:prstGeom>
          <a:noFill/>
        </p:spPr>
        <p:txBody>
          <a:bodyPr wrap="square" rtlCol="0">
            <a:spAutoFit/>
          </a:bodyPr>
          <a:lstStyle/>
          <a:p>
            <a:r>
              <a:rPr lang="en-US" dirty="0"/>
              <a:t>Stop the honking</a:t>
            </a:r>
          </a:p>
        </p:txBody>
      </p:sp>
      <p:sp>
        <p:nvSpPr>
          <p:cNvPr id="18" name="TextBox 17">
            <a:extLst>
              <a:ext uri="{FF2B5EF4-FFF2-40B4-BE49-F238E27FC236}">
                <a16:creationId xmlns:a16="http://schemas.microsoft.com/office/drawing/2014/main" id="{F5245284-CEAC-D549-B9EF-B027CC12250E}"/>
              </a:ext>
            </a:extLst>
          </p:cNvPr>
          <p:cNvSpPr txBox="1"/>
          <p:nvPr/>
        </p:nvSpPr>
        <p:spPr>
          <a:xfrm>
            <a:off x="9472613" y="5995879"/>
            <a:ext cx="1914525" cy="646331"/>
          </a:xfrm>
          <a:prstGeom prst="rect">
            <a:avLst/>
          </a:prstGeom>
          <a:noFill/>
        </p:spPr>
        <p:txBody>
          <a:bodyPr wrap="square" rtlCol="0">
            <a:spAutoFit/>
          </a:bodyPr>
          <a:lstStyle/>
          <a:p>
            <a:r>
              <a:rPr lang="en-US" dirty="0"/>
              <a:t>End-Inspiratory Hold</a:t>
            </a:r>
          </a:p>
        </p:txBody>
      </p:sp>
      <p:sp>
        <p:nvSpPr>
          <p:cNvPr id="19" name="TextBox 18">
            <a:extLst>
              <a:ext uri="{FF2B5EF4-FFF2-40B4-BE49-F238E27FC236}">
                <a16:creationId xmlns:a16="http://schemas.microsoft.com/office/drawing/2014/main" id="{EBEEDDB5-CA52-5948-8EE7-B6868CB50EA0}"/>
              </a:ext>
            </a:extLst>
          </p:cNvPr>
          <p:cNvSpPr txBox="1"/>
          <p:nvPr/>
        </p:nvSpPr>
        <p:spPr>
          <a:xfrm>
            <a:off x="9472613" y="1957388"/>
            <a:ext cx="2121695" cy="923330"/>
          </a:xfrm>
          <a:prstGeom prst="rect">
            <a:avLst/>
          </a:prstGeom>
          <a:noFill/>
        </p:spPr>
        <p:txBody>
          <a:bodyPr wrap="square" rtlCol="0">
            <a:spAutoFit/>
          </a:bodyPr>
          <a:lstStyle/>
          <a:p>
            <a:r>
              <a:rPr lang="en-US" dirty="0"/>
              <a:t>Alarm shows up here (Yellow or Red, based on urgency)</a:t>
            </a:r>
          </a:p>
        </p:txBody>
      </p:sp>
      <p:sp>
        <p:nvSpPr>
          <p:cNvPr id="21" name="Frame 20">
            <a:extLst>
              <a:ext uri="{FF2B5EF4-FFF2-40B4-BE49-F238E27FC236}">
                <a16:creationId xmlns:a16="http://schemas.microsoft.com/office/drawing/2014/main" id="{0291A7C9-C6C5-BB44-8ACC-F00DDC3B8481}"/>
              </a:ext>
            </a:extLst>
          </p:cNvPr>
          <p:cNvSpPr/>
          <p:nvPr/>
        </p:nvSpPr>
        <p:spPr>
          <a:xfrm>
            <a:off x="7053262" y="1969298"/>
            <a:ext cx="1990726" cy="685003"/>
          </a:xfrm>
          <a:prstGeom prst="frame">
            <a:avLst>
              <a:gd name="adj1" fmla="val 8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Arrow Connector 21">
            <a:extLst>
              <a:ext uri="{FF2B5EF4-FFF2-40B4-BE49-F238E27FC236}">
                <a16:creationId xmlns:a16="http://schemas.microsoft.com/office/drawing/2014/main" id="{0F69243C-7E25-984E-83C9-29083E689EE8}"/>
              </a:ext>
            </a:extLst>
          </p:cNvPr>
          <p:cNvCxnSpPr/>
          <p:nvPr/>
        </p:nvCxnSpPr>
        <p:spPr>
          <a:xfrm flipV="1">
            <a:off x="3014663" y="5367340"/>
            <a:ext cx="1343025" cy="446305"/>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CDD6957-1928-424B-A695-7CA18E510976}"/>
              </a:ext>
            </a:extLst>
          </p:cNvPr>
          <p:cNvCxnSpPr>
            <a:cxnSpLocks/>
          </p:cNvCxnSpPr>
          <p:nvPr/>
        </p:nvCxnSpPr>
        <p:spPr>
          <a:xfrm flipH="1" flipV="1">
            <a:off x="7129465" y="5995879"/>
            <a:ext cx="2144017" cy="344926"/>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181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6314</TotalTime>
  <Words>2423</Words>
  <Application>Microsoft Macintosh PowerPoint</Application>
  <PresentationFormat>Widescreen</PresentationFormat>
  <Paragraphs>259</Paragraphs>
  <Slides>28</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Ventilator Troubleshooting </vt:lpstr>
      <vt:lpstr>Overview:</vt:lpstr>
      <vt:lpstr>A warmup riddle: </vt:lpstr>
      <vt:lpstr>Part 1: ”The Ventilator is Alarming” </vt:lpstr>
      <vt:lpstr>Why is this so hard? 2 conflicting principles of ventilator management</vt:lpstr>
      <vt:lpstr>PowerPoint Presentation</vt:lpstr>
      <vt:lpstr>Why is this so hard? 2 conflicting EBM principles of critical care</vt:lpstr>
      <vt:lpstr>Why is this so hard? 2 conflicting EBM principles of critical care</vt:lpstr>
      <vt:lpstr>PowerPoint Presentation</vt:lpstr>
      <vt:lpstr>Modes:</vt:lpstr>
      <vt:lpstr>There are things we set and variables that result from the patient’s physiology</vt:lpstr>
      <vt:lpstr>“The peak pressures are high” </vt:lpstr>
      <vt:lpstr>Breath holds:</vt:lpstr>
      <vt:lpstr>Two examples: </vt:lpstr>
      <vt:lpstr>Which do you care about?</vt:lpstr>
      <vt:lpstr>Elevated plateau pressure</vt:lpstr>
      <vt:lpstr>PEEP increased by 4 cmH2O… how much should the plateau go up? </vt:lpstr>
      <vt:lpstr>What if peak is high, plateau is low?</vt:lpstr>
      <vt:lpstr>Then why are the RN’s always coming to me with the peak pressure? </vt:lpstr>
      <vt:lpstr>PowerPoint Presentation</vt:lpstr>
      <vt:lpstr>In sum, </vt:lpstr>
      <vt:lpstr>”The patient looks uncomfortable”</vt:lpstr>
      <vt:lpstr>Double Triggering -&gt; Breath Stacking</vt:lpstr>
      <vt:lpstr>Double Triggering -&gt; Breath Stacking</vt:lpstr>
      <vt:lpstr>Flow starvation -&gt; wasted effort</vt:lpstr>
      <vt:lpstr>Flow starvation -&gt; wasted effort</vt:lpstr>
      <vt:lpstr>A warmup riddle: answers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vent is honking, The patient looks uncomfortable: Ventilator Troubleshooting </dc:title>
  <dc:creator>BRIAN LOCKE</dc:creator>
  <cp:lastModifiedBy>BRIAN LOCKE</cp:lastModifiedBy>
  <cp:revision>10</cp:revision>
  <dcterms:created xsi:type="dcterms:W3CDTF">2021-11-11T16:37:01Z</dcterms:created>
  <dcterms:modified xsi:type="dcterms:W3CDTF">2021-11-19T14:31:23Z</dcterms:modified>
</cp:coreProperties>
</file>